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71" r:id="rId5"/>
    <p:sldId id="260" r:id="rId6"/>
    <p:sldId id="261" r:id="rId7"/>
    <p:sldId id="273" r:id="rId8"/>
    <p:sldId id="262" r:id="rId9"/>
    <p:sldId id="264" r:id="rId10"/>
    <p:sldId id="263" r:id="rId11"/>
    <p:sldId id="265" r:id="rId12"/>
    <p:sldId id="266" r:id="rId13"/>
    <p:sldId id="268" r:id="rId14"/>
    <p:sldId id="269" r:id="rId15"/>
    <p:sldId id="270" r:id="rId16"/>
    <p:sldId id="267" r:id="rId17"/>
    <p:sldId id="274" r:id="rId18"/>
    <p:sldId id="272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and problem" id="{D7B48F02-3671-4E1A-8C1C-21B7C5DE22F2}">
          <p14:sldIdLst>
            <p14:sldId id="256"/>
            <p14:sldId id="257"/>
            <p14:sldId id="258"/>
          </p14:sldIdLst>
        </p14:section>
        <p14:section name="Data and tools" id="{11B11278-D0A4-4C85-AFB6-1A7406217520}">
          <p14:sldIdLst>
            <p14:sldId id="271"/>
            <p14:sldId id="260"/>
            <p14:sldId id="261"/>
            <p14:sldId id="273"/>
            <p14:sldId id="262"/>
            <p14:sldId id="264"/>
          </p14:sldIdLst>
        </p14:section>
        <p14:section name="Our work" id="{FBD92648-7D48-460B-A86C-50FD9F3C3A1E}">
          <p14:sldIdLst>
            <p14:sldId id="263"/>
            <p14:sldId id="265"/>
            <p14:sldId id="266"/>
            <p14:sldId id="268"/>
            <p14:sldId id="269"/>
            <p14:sldId id="270"/>
            <p14:sldId id="267"/>
            <p14:sldId id="274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906E"/>
    <a:srgbClr val="00C193"/>
    <a:srgbClr val="106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64" autoAdjust="0"/>
    <p:restoredTop sz="94660"/>
  </p:normalViewPr>
  <p:slideViewPr>
    <p:cSldViewPr snapToGrid="0">
      <p:cViewPr>
        <p:scale>
          <a:sx n="112" d="100"/>
          <a:sy n="112" d="100"/>
        </p:scale>
        <p:origin x="6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234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51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7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24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38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45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014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6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43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61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87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5/31/21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26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.png"/><Relationship Id="rId117" Type="http://schemas.openxmlformats.org/officeDocument/2006/relationships/image" Target="../media/image118.png"/><Relationship Id="rId21" Type="http://schemas.openxmlformats.org/officeDocument/2006/relationships/image" Target="../media/image22.png"/><Relationship Id="rId42" Type="http://schemas.openxmlformats.org/officeDocument/2006/relationships/image" Target="../media/image43.png"/><Relationship Id="rId47" Type="http://schemas.openxmlformats.org/officeDocument/2006/relationships/image" Target="../media/image48.png"/><Relationship Id="rId63" Type="http://schemas.openxmlformats.org/officeDocument/2006/relationships/image" Target="../media/image64.png"/><Relationship Id="rId68" Type="http://schemas.openxmlformats.org/officeDocument/2006/relationships/image" Target="../media/image69.png"/><Relationship Id="rId84" Type="http://schemas.openxmlformats.org/officeDocument/2006/relationships/image" Target="../media/image85.png"/><Relationship Id="rId89" Type="http://schemas.openxmlformats.org/officeDocument/2006/relationships/image" Target="../media/image90.png"/><Relationship Id="rId112" Type="http://schemas.openxmlformats.org/officeDocument/2006/relationships/image" Target="../media/image113.png"/><Relationship Id="rId16" Type="http://schemas.openxmlformats.org/officeDocument/2006/relationships/image" Target="../media/image17.png"/><Relationship Id="rId107" Type="http://schemas.openxmlformats.org/officeDocument/2006/relationships/image" Target="../media/image108.png"/><Relationship Id="rId11" Type="http://schemas.openxmlformats.org/officeDocument/2006/relationships/image" Target="../media/image12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53" Type="http://schemas.openxmlformats.org/officeDocument/2006/relationships/image" Target="../media/image54.png"/><Relationship Id="rId58" Type="http://schemas.openxmlformats.org/officeDocument/2006/relationships/image" Target="../media/image59.png"/><Relationship Id="rId74" Type="http://schemas.openxmlformats.org/officeDocument/2006/relationships/image" Target="../media/image75.png"/><Relationship Id="rId79" Type="http://schemas.openxmlformats.org/officeDocument/2006/relationships/image" Target="../media/image80.png"/><Relationship Id="rId102" Type="http://schemas.openxmlformats.org/officeDocument/2006/relationships/image" Target="../media/image103.png"/><Relationship Id="rId5" Type="http://schemas.openxmlformats.org/officeDocument/2006/relationships/image" Target="../media/image6.png"/><Relationship Id="rId90" Type="http://schemas.openxmlformats.org/officeDocument/2006/relationships/image" Target="../media/image91.png"/><Relationship Id="rId95" Type="http://schemas.openxmlformats.org/officeDocument/2006/relationships/image" Target="../media/image96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43" Type="http://schemas.openxmlformats.org/officeDocument/2006/relationships/image" Target="../media/image44.png"/><Relationship Id="rId48" Type="http://schemas.openxmlformats.org/officeDocument/2006/relationships/image" Target="../media/image49.png"/><Relationship Id="rId64" Type="http://schemas.openxmlformats.org/officeDocument/2006/relationships/image" Target="../media/image65.png"/><Relationship Id="rId69" Type="http://schemas.openxmlformats.org/officeDocument/2006/relationships/image" Target="../media/image70.png"/><Relationship Id="rId113" Type="http://schemas.openxmlformats.org/officeDocument/2006/relationships/image" Target="../media/image114.png"/><Relationship Id="rId118" Type="http://schemas.openxmlformats.org/officeDocument/2006/relationships/image" Target="../media/image119.png"/><Relationship Id="rId80" Type="http://schemas.openxmlformats.org/officeDocument/2006/relationships/image" Target="../media/image81.png"/><Relationship Id="rId85" Type="http://schemas.openxmlformats.org/officeDocument/2006/relationships/image" Target="../media/image86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59" Type="http://schemas.openxmlformats.org/officeDocument/2006/relationships/image" Target="../media/image60.png"/><Relationship Id="rId103" Type="http://schemas.openxmlformats.org/officeDocument/2006/relationships/image" Target="../media/image104.png"/><Relationship Id="rId108" Type="http://schemas.openxmlformats.org/officeDocument/2006/relationships/image" Target="../media/image109.png"/><Relationship Id="rId54" Type="http://schemas.openxmlformats.org/officeDocument/2006/relationships/image" Target="../media/image55.png"/><Relationship Id="rId70" Type="http://schemas.openxmlformats.org/officeDocument/2006/relationships/image" Target="../media/image71.png"/><Relationship Id="rId75" Type="http://schemas.openxmlformats.org/officeDocument/2006/relationships/image" Target="../media/image76.png"/><Relationship Id="rId91" Type="http://schemas.openxmlformats.org/officeDocument/2006/relationships/image" Target="../media/image92.png"/><Relationship Id="rId96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49" Type="http://schemas.openxmlformats.org/officeDocument/2006/relationships/image" Target="../media/image50.png"/><Relationship Id="rId114" Type="http://schemas.openxmlformats.org/officeDocument/2006/relationships/image" Target="../media/image115.png"/><Relationship Id="rId119" Type="http://schemas.openxmlformats.org/officeDocument/2006/relationships/image" Target="../media/image120.png"/><Relationship Id="rId44" Type="http://schemas.openxmlformats.org/officeDocument/2006/relationships/image" Target="../media/image45.png"/><Relationship Id="rId60" Type="http://schemas.openxmlformats.org/officeDocument/2006/relationships/image" Target="../media/image61.png"/><Relationship Id="rId65" Type="http://schemas.openxmlformats.org/officeDocument/2006/relationships/image" Target="../media/image66.png"/><Relationship Id="rId81" Type="http://schemas.openxmlformats.org/officeDocument/2006/relationships/image" Target="../media/image82.png"/><Relationship Id="rId86" Type="http://schemas.openxmlformats.org/officeDocument/2006/relationships/image" Target="../media/image87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9" Type="http://schemas.openxmlformats.org/officeDocument/2006/relationships/image" Target="../media/image40.png"/><Relationship Id="rId109" Type="http://schemas.openxmlformats.org/officeDocument/2006/relationships/image" Target="../media/image110.png"/><Relationship Id="rId34" Type="http://schemas.openxmlformats.org/officeDocument/2006/relationships/image" Target="../media/image35.png"/><Relationship Id="rId50" Type="http://schemas.openxmlformats.org/officeDocument/2006/relationships/image" Target="../media/image51.png"/><Relationship Id="rId55" Type="http://schemas.openxmlformats.org/officeDocument/2006/relationships/image" Target="../media/image56.png"/><Relationship Id="rId76" Type="http://schemas.openxmlformats.org/officeDocument/2006/relationships/image" Target="../media/image77.png"/><Relationship Id="rId97" Type="http://schemas.openxmlformats.org/officeDocument/2006/relationships/image" Target="../media/image98.png"/><Relationship Id="rId104" Type="http://schemas.openxmlformats.org/officeDocument/2006/relationships/image" Target="../media/image105.png"/><Relationship Id="rId120" Type="http://schemas.openxmlformats.org/officeDocument/2006/relationships/image" Target="../media/image121.png"/><Relationship Id="rId7" Type="http://schemas.openxmlformats.org/officeDocument/2006/relationships/image" Target="../media/image8.png"/><Relationship Id="rId71" Type="http://schemas.openxmlformats.org/officeDocument/2006/relationships/image" Target="../media/image72.png"/><Relationship Id="rId92" Type="http://schemas.openxmlformats.org/officeDocument/2006/relationships/image" Target="../media/image93.png"/><Relationship Id="rId2" Type="http://schemas.openxmlformats.org/officeDocument/2006/relationships/image" Target="../media/image3.jpg"/><Relationship Id="rId29" Type="http://schemas.openxmlformats.org/officeDocument/2006/relationships/image" Target="../media/image30.png"/><Relationship Id="rId24" Type="http://schemas.openxmlformats.org/officeDocument/2006/relationships/image" Target="../media/image25.png"/><Relationship Id="rId40" Type="http://schemas.openxmlformats.org/officeDocument/2006/relationships/image" Target="../media/image41.png"/><Relationship Id="rId45" Type="http://schemas.openxmlformats.org/officeDocument/2006/relationships/image" Target="../media/image46.png"/><Relationship Id="rId66" Type="http://schemas.openxmlformats.org/officeDocument/2006/relationships/image" Target="../media/image67.png"/><Relationship Id="rId87" Type="http://schemas.openxmlformats.org/officeDocument/2006/relationships/image" Target="../media/image88.png"/><Relationship Id="rId110" Type="http://schemas.openxmlformats.org/officeDocument/2006/relationships/image" Target="../media/image111.png"/><Relationship Id="rId115" Type="http://schemas.openxmlformats.org/officeDocument/2006/relationships/image" Target="../media/image116.png"/><Relationship Id="rId61" Type="http://schemas.openxmlformats.org/officeDocument/2006/relationships/image" Target="../media/image62.png"/><Relationship Id="rId82" Type="http://schemas.openxmlformats.org/officeDocument/2006/relationships/image" Target="../media/image83.png"/><Relationship Id="rId19" Type="http://schemas.openxmlformats.org/officeDocument/2006/relationships/image" Target="../media/image20.png"/><Relationship Id="rId14" Type="http://schemas.openxmlformats.org/officeDocument/2006/relationships/image" Target="../media/image15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56" Type="http://schemas.openxmlformats.org/officeDocument/2006/relationships/image" Target="../media/image57.png"/><Relationship Id="rId77" Type="http://schemas.openxmlformats.org/officeDocument/2006/relationships/image" Target="../media/image78.png"/><Relationship Id="rId100" Type="http://schemas.openxmlformats.org/officeDocument/2006/relationships/image" Target="../media/image101.png"/><Relationship Id="rId105" Type="http://schemas.openxmlformats.org/officeDocument/2006/relationships/image" Target="../media/image106.png"/><Relationship Id="rId8" Type="http://schemas.openxmlformats.org/officeDocument/2006/relationships/image" Target="../media/image9.png"/><Relationship Id="rId51" Type="http://schemas.openxmlformats.org/officeDocument/2006/relationships/image" Target="../media/image52.png"/><Relationship Id="rId72" Type="http://schemas.openxmlformats.org/officeDocument/2006/relationships/image" Target="../media/image73.png"/><Relationship Id="rId93" Type="http://schemas.openxmlformats.org/officeDocument/2006/relationships/image" Target="../media/image94.png"/><Relationship Id="rId98" Type="http://schemas.openxmlformats.org/officeDocument/2006/relationships/image" Target="../media/image99.png"/><Relationship Id="rId121" Type="http://schemas.openxmlformats.org/officeDocument/2006/relationships/image" Target="../media/image122.png"/><Relationship Id="rId3" Type="http://schemas.openxmlformats.org/officeDocument/2006/relationships/image" Target="../media/image4.png"/><Relationship Id="rId25" Type="http://schemas.openxmlformats.org/officeDocument/2006/relationships/image" Target="../media/image26.png"/><Relationship Id="rId46" Type="http://schemas.openxmlformats.org/officeDocument/2006/relationships/image" Target="../media/image47.png"/><Relationship Id="rId67" Type="http://schemas.openxmlformats.org/officeDocument/2006/relationships/image" Target="../media/image68.png"/><Relationship Id="rId116" Type="http://schemas.openxmlformats.org/officeDocument/2006/relationships/image" Target="../media/image117.png"/><Relationship Id="rId20" Type="http://schemas.openxmlformats.org/officeDocument/2006/relationships/image" Target="../media/image21.png"/><Relationship Id="rId41" Type="http://schemas.openxmlformats.org/officeDocument/2006/relationships/image" Target="../media/image42.png"/><Relationship Id="rId62" Type="http://schemas.openxmlformats.org/officeDocument/2006/relationships/image" Target="../media/image63.png"/><Relationship Id="rId83" Type="http://schemas.openxmlformats.org/officeDocument/2006/relationships/image" Target="../media/image84.png"/><Relationship Id="rId88" Type="http://schemas.openxmlformats.org/officeDocument/2006/relationships/image" Target="../media/image89.png"/><Relationship Id="rId111" Type="http://schemas.openxmlformats.org/officeDocument/2006/relationships/image" Target="../media/image112.png"/><Relationship Id="rId15" Type="http://schemas.openxmlformats.org/officeDocument/2006/relationships/image" Target="../media/image16.png"/><Relationship Id="rId36" Type="http://schemas.openxmlformats.org/officeDocument/2006/relationships/image" Target="../media/image37.png"/><Relationship Id="rId57" Type="http://schemas.openxmlformats.org/officeDocument/2006/relationships/image" Target="../media/image58.png"/><Relationship Id="rId106" Type="http://schemas.openxmlformats.org/officeDocument/2006/relationships/image" Target="../media/image107.png"/><Relationship Id="rId10" Type="http://schemas.openxmlformats.org/officeDocument/2006/relationships/image" Target="../media/image11.png"/><Relationship Id="rId31" Type="http://schemas.openxmlformats.org/officeDocument/2006/relationships/image" Target="../media/image32.png"/><Relationship Id="rId52" Type="http://schemas.openxmlformats.org/officeDocument/2006/relationships/image" Target="../media/image53.png"/><Relationship Id="rId73" Type="http://schemas.openxmlformats.org/officeDocument/2006/relationships/image" Target="../media/image74.png"/><Relationship Id="rId78" Type="http://schemas.openxmlformats.org/officeDocument/2006/relationships/image" Target="../media/image79.png"/><Relationship Id="rId94" Type="http://schemas.openxmlformats.org/officeDocument/2006/relationships/image" Target="../media/image95.png"/><Relationship Id="rId99" Type="http://schemas.openxmlformats.org/officeDocument/2006/relationships/image" Target="../media/image100.png"/><Relationship Id="rId101" Type="http://schemas.openxmlformats.org/officeDocument/2006/relationships/image" Target="../media/image102.png"/><Relationship Id="rId122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709097-1D5E-461B-A75A-2CB4E0B1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E7CE3D-756A-41A4-9B20-2A2FC3A1E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een colour on the traffic light">
            <a:extLst>
              <a:ext uri="{FF2B5EF4-FFF2-40B4-BE49-F238E27FC236}">
                <a16:creationId xmlns:a16="http://schemas.microsoft.com/office/drawing/2014/main" id="{6FCD352B-EEA6-40AB-9B22-44D4B2A038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406" b="2355"/>
          <a:stretch/>
        </p:blipFill>
        <p:spPr>
          <a:xfrm>
            <a:off x="20" y="2520"/>
            <a:ext cx="12191980" cy="6855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4C4425-13EB-4E8E-895C-766B15BA2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2933"/>
            <a:ext cx="9128760" cy="14858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FFFFFF"/>
                </a:solidFill>
              </a:rPr>
              <a:t>Road sign detection and recognition using </a:t>
            </a:r>
            <a:r>
              <a:rPr lang="en-US" dirty="0"/>
              <a:t>deep</a:t>
            </a:r>
            <a:r>
              <a:rPr lang="en-US" dirty="0">
                <a:solidFill>
                  <a:srgbClr val="FFFFFF"/>
                </a:solidFill>
              </a:rPr>
              <a:t> methods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7CF948-9F12-4674-98E3-7A7FE57A1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CC0617E9-7E24-4BE1-998F-D8089D7F7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555" y="2743200"/>
            <a:ext cx="7955077" cy="335280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A presentation by: </a:t>
            </a:r>
          </a:p>
          <a:p>
            <a:pPr algn="r"/>
            <a:r>
              <a:rPr lang="en-US" dirty="0" err="1">
                <a:solidFill>
                  <a:srgbClr val="FFFFFF"/>
                </a:solidFill>
              </a:rPr>
              <a:t>Bozzitelli</a:t>
            </a:r>
            <a:r>
              <a:rPr lang="en-US" dirty="0">
                <a:solidFill>
                  <a:srgbClr val="FFFFFF"/>
                </a:solidFill>
              </a:rPr>
              <a:t> Andrea</a:t>
            </a:r>
          </a:p>
          <a:p>
            <a:pPr algn="r"/>
            <a:r>
              <a:rPr lang="en-US" dirty="0" err="1">
                <a:solidFill>
                  <a:srgbClr val="FFFFFF"/>
                </a:solidFill>
              </a:rPr>
              <a:t>Cavasinni</a:t>
            </a:r>
            <a:r>
              <a:rPr lang="en-US" dirty="0">
                <a:solidFill>
                  <a:srgbClr val="FFFFFF"/>
                </a:solidFill>
              </a:rPr>
              <a:t> di Benedetto Pia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Taranciuc Gabriel Radu</a:t>
            </a:r>
          </a:p>
        </p:txBody>
      </p:sp>
    </p:spTree>
    <p:extLst>
      <p:ext uri="{BB962C8B-B14F-4D97-AF65-F5344CB8AC3E}">
        <p14:creationId xmlns:p14="http://schemas.microsoft.com/office/powerpoint/2010/main" val="2714123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949130-F4C8-4E64-AD1A-B3611E435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0B339CD8-1850-4DF2-BCDF-1CAAE5F87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A85AA8-5A20-4F8C-A4E5-5C26F4FE3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2286000"/>
            <a:ext cx="3965456" cy="2285999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0A906E"/>
                </a:solidFill>
              </a:rPr>
              <a:t>How did we do: Detection?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FE6FD-4E1B-4B30-A27B-D5CC00F9B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680" y="762000"/>
            <a:ext cx="5148000" cy="5346000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Seeing the overwhelmingly good results obtained, we first gave a shot at recreating the same exact networks, training them, and giving it our shot! Pre-trained weights have not been provided by the paper publishers, so we had to re-train everything from scratch.</a:t>
            </a:r>
          </a:p>
          <a:p>
            <a:pPr>
              <a:lnSpc>
                <a:spcPct val="120000"/>
              </a:lnSpc>
            </a:pPr>
            <a:r>
              <a:rPr lang="en-US" dirty="0"/>
              <a:t>We recreated the entire network using Python, and, since our machines weren’t up for the job, we used Google </a:t>
            </a:r>
            <a:r>
              <a:rPr lang="en-US" dirty="0" err="1"/>
              <a:t>Colab</a:t>
            </a:r>
            <a:r>
              <a:rPr lang="en-US" dirty="0"/>
              <a:t> as a resource to train our networks in a timely manner. </a:t>
            </a:r>
          </a:p>
          <a:p>
            <a:pPr>
              <a:lnSpc>
                <a:spcPct val="120000"/>
              </a:lnSpc>
            </a:pPr>
            <a:r>
              <a:rPr lang="en-US" dirty="0"/>
              <a:t>Our first results weren’t as great as we thought, and we tried training with a very wide range of hyperparameters: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rgbClr val="0A906E"/>
                </a:solidFill>
              </a:rPr>
              <a:t>Plot twist: nothing worked even remotely well!</a:t>
            </a:r>
          </a:p>
          <a:p>
            <a:pPr>
              <a:lnSpc>
                <a:spcPct val="120000"/>
              </a:lnSpc>
            </a:pPr>
            <a:r>
              <a:rPr lang="en-US" dirty="0"/>
              <a:t>What are we going to do now?</a:t>
            </a:r>
          </a:p>
        </p:txBody>
      </p:sp>
    </p:spTree>
    <p:extLst>
      <p:ext uri="{BB962C8B-B14F-4D97-AF65-F5344CB8AC3E}">
        <p14:creationId xmlns:p14="http://schemas.microsoft.com/office/powerpoint/2010/main" val="3854424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949130-F4C8-4E64-AD1A-B3611E435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0B339CD8-1850-4DF2-BCDF-1CAAE5F87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22C070-9D3F-45AF-B359-240131D1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2286000"/>
            <a:ext cx="3965456" cy="2285999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0A906E"/>
                </a:solidFill>
              </a:rPr>
              <a:t>How did we do: detection?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F0D4A0-96DB-45DE-96C4-F7927A11F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000" y="755214"/>
            <a:ext cx="5148000" cy="5346000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We figured our main problem was one we couldn’t easily solve: availability of data</a:t>
            </a:r>
          </a:p>
          <a:p>
            <a:pPr>
              <a:lnSpc>
                <a:spcPct val="120000"/>
              </a:lnSpc>
            </a:pPr>
            <a:r>
              <a:rPr lang="en-US" dirty="0"/>
              <a:t>Given the situation, we decided at this point it was best we tried a different method of detection altogether: </a:t>
            </a:r>
            <a:r>
              <a:rPr lang="en-US" sz="1800" b="1" dirty="0">
                <a:solidFill>
                  <a:srgbClr val="0A906E"/>
                </a:solidFill>
              </a:rPr>
              <a:t>YOLO Darknet</a:t>
            </a:r>
          </a:p>
          <a:p>
            <a:pPr>
              <a:lnSpc>
                <a:spcPct val="120000"/>
              </a:lnSpc>
            </a:pPr>
            <a:r>
              <a:rPr lang="en-US" dirty="0"/>
              <a:t>Just as before, we still got a lot of help by using Google </a:t>
            </a:r>
            <a:r>
              <a:rPr lang="en-US" dirty="0" err="1"/>
              <a:t>Colab</a:t>
            </a:r>
            <a:r>
              <a:rPr lang="en-US" dirty="0"/>
              <a:t> to train on our data</a:t>
            </a:r>
          </a:p>
          <a:p>
            <a:pPr>
              <a:lnSpc>
                <a:spcPct val="120000"/>
              </a:lnSpc>
            </a:pPr>
            <a:r>
              <a:rPr lang="en-US" dirty="0"/>
              <a:t>And this time we got a lot better results! Our network was detecting background and signs reliably, and we did not miss the segmentation Mask-RCNN provided</a:t>
            </a:r>
          </a:p>
          <a:p>
            <a:pPr>
              <a:lnSpc>
                <a:spcPct val="120000"/>
              </a:lnSpc>
            </a:pPr>
            <a:r>
              <a:rPr lang="en-US" dirty="0"/>
              <a:t>This meant we could move on to… </a:t>
            </a:r>
          </a:p>
        </p:txBody>
      </p:sp>
    </p:spTree>
    <p:extLst>
      <p:ext uri="{BB962C8B-B14F-4D97-AF65-F5344CB8AC3E}">
        <p14:creationId xmlns:p14="http://schemas.microsoft.com/office/powerpoint/2010/main" val="709426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949130-F4C8-4E64-AD1A-B3611E435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0B339CD8-1850-4DF2-BCDF-1CAAE5F87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0D819-1D89-4CEA-9EDF-B693DE049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2286000"/>
            <a:ext cx="3965456" cy="2285999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0A906E"/>
                </a:solidFill>
              </a:rPr>
              <a:t>How did we do: Recognition?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26182-E167-43CE-976B-C374DD9E1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000" y="755214"/>
            <a:ext cx="5148000" cy="5346000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And for this one, as before, we first tried our chances by first recreating the same network the publishers did and, after some heavy data augmentation, train it</a:t>
            </a:r>
          </a:p>
          <a:p>
            <a:pPr>
              <a:lnSpc>
                <a:spcPct val="120000"/>
              </a:lnSpc>
            </a:pPr>
            <a:r>
              <a:rPr lang="en-US" dirty="0"/>
              <a:t>And this time we got lucky: we trained two different networks: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rgbClr val="0A906E"/>
                </a:solidFill>
              </a:rPr>
              <a:t>A carbon copy of the network used in the paper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rgbClr val="0A906E"/>
                </a:solidFill>
              </a:rPr>
              <a:t>Another with variations in the size of the feature vectors</a:t>
            </a:r>
          </a:p>
          <a:p>
            <a:pPr>
              <a:lnSpc>
                <a:spcPct val="120000"/>
              </a:lnSpc>
            </a:pPr>
            <a:r>
              <a:rPr lang="en-US" dirty="0"/>
              <a:t>Since both performed extremely well on the validation data, we picked the better performing one to do our testing.</a:t>
            </a:r>
          </a:p>
          <a:p>
            <a:pPr>
              <a:lnSpc>
                <a:spcPct val="120000"/>
              </a:lnSpc>
            </a:pPr>
            <a:r>
              <a:rPr lang="en-US" dirty="0"/>
              <a:t>Safe to say, it performed just as well as expected, very confidently recognizing sign classes that even presented severe occlusions and blurriness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rgbClr val="0A906E"/>
                </a:solidFill>
              </a:rPr>
              <a:t>In all fairness, it correctly identified some not even we could tell what they were</a:t>
            </a:r>
          </a:p>
        </p:txBody>
      </p:sp>
    </p:spTree>
    <p:extLst>
      <p:ext uri="{BB962C8B-B14F-4D97-AF65-F5344CB8AC3E}">
        <p14:creationId xmlns:p14="http://schemas.microsoft.com/office/powerpoint/2010/main" val="2598204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A733F-4F29-4860-950E-A84A335D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Recognition: some training data-loss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E69006D-FD75-4B7A-AFFB-0A87A8A73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Their unaltered network</a:t>
            </a:r>
          </a:p>
        </p:txBody>
      </p:sp>
      <p:pic>
        <p:nvPicPr>
          <p:cNvPr id="28" name="Content Placeholder 27" descr="Chart, line chart&#10;&#10;Description automatically generated">
            <a:extLst>
              <a:ext uri="{FF2B5EF4-FFF2-40B4-BE49-F238E27FC236}">
                <a16:creationId xmlns:a16="http://schemas.microsoft.com/office/drawing/2014/main" id="{FBEBF619-B44F-49B5-BC6D-7FD4F8E2EC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815" y="3048000"/>
            <a:ext cx="4056845" cy="3048000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23E2690-354D-47A1-BDEC-C5D4A476E7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Our slight alteration</a:t>
            </a:r>
          </a:p>
        </p:txBody>
      </p:sp>
      <p:pic>
        <p:nvPicPr>
          <p:cNvPr id="34" name="Content Placeholder 33" descr="Chart, line chart&#10;&#10;Description automatically generated">
            <a:extLst>
              <a:ext uri="{FF2B5EF4-FFF2-40B4-BE49-F238E27FC236}">
                <a16:creationId xmlns:a16="http://schemas.microsoft.com/office/drawing/2014/main" id="{AABA5ABC-BD01-495B-8761-3DDA49C1B25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686" y="3048000"/>
            <a:ext cx="4102828" cy="3048000"/>
          </a:xfrm>
        </p:spPr>
      </p:pic>
    </p:spTree>
    <p:extLst>
      <p:ext uri="{BB962C8B-B14F-4D97-AF65-F5344CB8AC3E}">
        <p14:creationId xmlns:p14="http://schemas.microsoft.com/office/powerpoint/2010/main" val="1679969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A733F-4F29-4860-950E-A84A335D6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783264" cy="823912"/>
          </a:xfrm>
        </p:spPr>
        <p:txBody>
          <a:bodyPr/>
          <a:lstStyle/>
          <a:p>
            <a:r>
              <a:rPr lang="en-US" dirty="0"/>
              <a:t>Recognition: some training data-accuracy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E69006D-FD75-4B7A-AFFB-0A87A8A73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Their unaltered network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FBEBF619-B44F-49B5-BC6D-7FD4F8E2EC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9815" y="3048019"/>
            <a:ext cx="4056845" cy="3047962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23E2690-354D-47A1-BDEC-C5D4A476E7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Our slight alteration</a:t>
            </a:r>
          </a:p>
        </p:txBody>
      </p:sp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ABA5ABC-BD01-495B-8761-3DDA49C1B25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8686" y="3050294"/>
            <a:ext cx="4102828" cy="3043412"/>
          </a:xfrm>
        </p:spPr>
      </p:pic>
    </p:spTree>
    <p:extLst>
      <p:ext uri="{BB962C8B-B14F-4D97-AF65-F5344CB8AC3E}">
        <p14:creationId xmlns:p14="http://schemas.microsoft.com/office/powerpoint/2010/main" val="4209519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9949130-F4C8-4E64-AD1A-B3611E435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Oval 24">
            <a:extLst>
              <a:ext uri="{FF2B5EF4-FFF2-40B4-BE49-F238E27FC236}">
                <a16:creationId xmlns:a16="http://schemas.microsoft.com/office/drawing/2014/main" id="{0B339CD8-1850-4DF2-BCDF-1CAAE5F87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E949C-AC1A-47F2-91FA-1DA67F589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2286000"/>
            <a:ext cx="3965456" cy="2285999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0A906E"/>
                </a:solidFill>
              </a:rPr>
              <a:t>Recognition: some training data</a:t>
            </a:r>
          </a:p>
        </p:txBody>
      </p:sp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D0E3CDC0-C53B-4B49-91B8-D091D7BC0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000" y="755214"/>
            <a:ext cx="5148000" cy="5346000"/>
          </a:xfrm>
        </p:spPr>
        <p:txBody>
          <a:bodyPr anchor="ctr">
            <a:normAutofit/>
          </a:bodyPr>
          <a:lstStyle/>
          <a:p>
            <a:r>
              <a:rPr lang="en-US" dirty="0"/>
              <a:t>After 15 epochs of training our variation of the network, consisting of 445 steps each:</a:t>
            </a:r>
          </a:p>
          <a:p>
            <a:pPr lvl="1"/>
            <a:r>
              <a:rPr lang="en-US" sz="1800" dirty="0">
                <a:solidFill>
                  <a:srgbClr val="0A906E"/>
                </a:solidFill>
              </a:rPr>
              <a:t>The final total loss was 0.2179</a:t>
            </a:r>
          </a:p>
          <a:p>
            <a:pPr lvl="1"/>
            <a:r>
              <a:rPr lang="en-US" sz="1800" dirty="0">
                <a:solidFill>
                  <a:srgbClr val="0A906E"/>
                </a:solidFill>
              </a:rPr>
              <a:t>Accuracy reached a value of 0.9529</a:t>
            </a:r>
          </a:p>
          <a:p>
            <a:r>
              <a:rPr lang="en-US" dirty="0"/>
              <a:t>And then the validation set decided to surprise us:</a:t>
            </a:r>
          </a:p>
          <a:p>
            <a:pPr lvl="1"/>
            <a:r>
              <a:rPr lang="en-US" sz="1800" dirty="0">
                <a:solidFill>
                  <a:srgbClr val="0A906E"/>
                </a:solidFill>
              </a:rPr>
              <a:t>The loss on the validation set went as low as 0.0535</a:t>
            </a:r>
          </a:p>
          <a:p>
            <a:pPr lvl="1"/>
            <a:r>
              <a:rPr lang="en-US" sz="1800" dirty="0">
                <a:solidFill>
                  <a:srgbClr val="0A906E"/>
                </a:solidFill>
              </a:rPr>
              <a:t>Accuracy on the validation set was 0.9855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64959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949130-F4C8-4E64-AD1A-B3611E435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0B339CD8-1850-4DF2-BCDF-1CAAE5F87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BF77D-4EF2-4D49-ADAF-6D5508369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2286000"/>
            <a:ext cx="3965456" cy="2285999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0A906E"/>
                </a:solidFill>
              </a:rPr>
              <a:t>How did we do: something extra?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D4AE07B-BE53-48F1-AA17-70AB252D2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000" y="755214"/>
            <a:ext cx="5148000" cy="5346000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To top it all off, we made two GUIs for ease of use, real time testing and demonstrations: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rgbClr val="0A906E"/>
                </a:solidFill>
              </a:rPr>
              <a:t>One for recognizing signals on an image, which works real time given anything… 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rgbClr val="0A906E"/>
                </a:solidFill>
              </a:rPr>
              <a:t>A detection + recognition one which could be improved, but works perfectly… as long as it’s German</a:t>
            </a:r>
          </a:p>
          <a:p>
            <a:pPr>
              <a:lnSpc>
                <a:spcPct val="120000"/>
              </a:lnSpc>
            </a:pPr>
            <a:r>
              <a:rPr lang="en-US" dirty="0"/>
              <a:t>We also tried seeing if our detector and recognizer could work on just dash-cam video samples: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rgbClr val="0A906E"/>
                </a:solidFill>
              </a:rPr>
              <a:t>AND IT DID! While not entirely real time, it will confidently handle signals on video and track them better than many detectors, while also recognizing what it has found!</a:t>
            </a:r>
          </a:p>
        </p:txBody>
      </p:sp>
    </p:spTree>
    <p:extLst>
      <p:ext uri="{BB962C8B-B14F-4D97-AF65-F5344CB8AC3E}">
        <p14:creationId xmlns:p14="http://schemas.microsoft.com/office/powerpoint/2010/main" val="3350704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A733F-4F29-4860-950E-A84A335D6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Gui</a:t>
            </a:r>
            <a:r>
              <a:rPr lang="en-US" dirty="0"/>
              <a:t> look 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E69006D-FD75-4B7A-AFFB-0A87A8A73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Recognition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23E2690-354D-47A1-BDEC-C5D4A476E7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detection + recognition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A0C0849C-CB3E-EE4E-BB9B-187C9C3E77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59" y="3048000"/>
            <a:ext cx="4418758" cy="3048000"/>
          </a:xfrm>
        </p:spPr>
      </p:pic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5ED805F7-7418-5847-8433-6C61BE8F364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721" y="3048000"/>
            <a:ext cx="4418758" cy="3048000"/>
          </a:xfrm>
        </p:spPr>
      </p:pic>
    </p:spTree>
    <p:extLst>
      <p:ext uri="{BB962C8B-B14F-4D97-AF65-F5344CB8AC3E}">
        <p14:creationId xmlns:p14="http://schemas.microsoft.com/office/powerpoint/2010/main" val="164495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Green colour on the traffic light">
            <a:extLst>
              <a:ext uri="{FF2B5EF4-FFF2-40B4-BE49-F238E27FC236}">
                <a16:creationId xmlns:a16="http://schemas.microsoft.com/office/drawing/2014/main" id="{29C58121-E3C9-7E4D-BA8D-2345AB7CD8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390" b="2340"/>
          <a:stretch/>
        </p:blipFill>
        <p:spPr>
          <a:xfrm>
            <a:off x="20" y="10"/>
            <a:ext cx="12191998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C1FFAC-1B41-B545-8C9C-801C0E64F0BD}"/>
              </a:ext>
            </a:extLst>
          </p:cNvPr>
          <p:cNvSpPr txBox="1">
            <a:spLocks/>
          </p:cNvSpPr>
          <p:nvPr/>
        </p:nvSpPr>
        <p:spPr>
          <a:xfrm>
            <a:off x="1429612" y="1013984"/>
            <a:ext cx="6952388" cy="32606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END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27A57F6-433F-7F40-85A3-42F187FA32C4}"/>
              </a:ext>
            </a:extLst>
          </p:cNvPr>
          <p:cNvSpPr txBox="1">
            <a:spLocks/>
          </p:cNvSpPr>
          <p:nvPr/>
        </p:nvSpPr>
        <p:spPr>
          <a:xfrm>
            <a:off x="1429612" y="4848464"/>
            <a:ext cx="7714388" cy="7408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US" dirty="0"/>
            </a:br>
            <a:r>
              <a:rPr lang="en-US" dirty="0"/>
              <a:t>Thank you</a:t>
            </a: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BC8B1195-EBA6-454C-A6C2-3E9B0BD780E9}"/>
              </a:ext>
            </a:extLst>
          </p:cNvPr>
          <p:cNvCxnSpPr/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510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1C3281D-A46F-4842-9340-4CBC29E1B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een colour on the traffic light">
            <a:extLst>
              <a:ext uri="{FF2B5EF4-FFF2-40B4-BE49-F238E27FC236}">
                <a16:creationId xmlns:a16="http://schemas.microsoft.com/office/drawing/2014/main" id="{393CD782-92D5-4FF4-A033-22B1096922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390" b="2340"/>
          <a:stretch/>
        </p:blipFill>
        <p:spPr>
          <a:xfrm>
            <a:off x="20" y="10"/>
            <a:ext cx="121919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1A8889-4FCE-4D13-8536-4E58D1874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12" y="1013984"/>
            <a:ext cx="6952388" cy="32606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Why detect and recognize road signs?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2EF11-8EF2-4520-8CC6-98B1C9799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612" y="4848464"/>
            <a:ext cx="7714388" cy="10858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And how computer vision and deep convolutional networks can help us achieve what we want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3FECB8-44EE-4A45-9F7B-66ECF1C3C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8595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BB600CE2-3AFD-9C4C-97CC-6A3329F43F24}"/>
              </a:ext>
            </a:extLst>
          </p:cNvPr>
          <p:cNvCxnSpPr/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03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icture containing text, outdoor, sky, tree&#10;&#10;Description automatically generated">
            <a:extLst>
              <a:ext uri="{FF2B5EF4-FFF2-40B4-BE49-F238E27FC236}">
                <a16:creationId xmlns:a16="http://schemas.microsoft.com/office/drawing/2014/main" id="{0BB03A50-C877-4677-8384-723CD26468F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999" b="-34999"/>
          <a:stretch/>
        </p:blipFill>
        <p:spPr>
          <a:xfrm>
            <a:off x="5143500" y="655022"/>
            <a:ext cx="5989319" cy="59893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87E16-244A-4A73-BB64-52A4592B4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211676"/>
            <a:ext cx="3289886" cy="2045874"/>
          </a:xfrm>
        </p:spPr>
        <p:txBody>
          <a:bodyPr/>
          <a:lstStyle/>
          <a:p>
            <a:r>
              <a:rPr lang="en-US" dirty="0"/>
              <a:t>Road signs are everywhere!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91AB8-8068-44F6-A9A8-6839BA7C7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4510" y="3283922"/>
            <a:ext cx="2928918" cy="2191048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/>
              <a:t>While pedestrians can take their time looking for signals, this does not always hold true while driving, and missing some can happen.</a:t>
            </a:r>
            <a:br>
              <a:rPr lang="en-US" sz="7200" dirty="0"/>
            </a:br>
            <a:r>
              <a:rPr lang="en-US" sz="7200" dirty="0"/>
              <a:t>Can you spot all the signs in the picture?</a:t>
            </a:r>
          </a:p>
          <a:p>
            <a:r>
              <a:rPr lang="en-US" sz="3600" dirty="0"/>
              <a:t>Hint: there are 5 of them</a:t>
            </a:r>
          </a:p>
          <a:p>
            <a:endParaRPr lang="en-US" sz="100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436AD3F1-70E5-9F48-B969-902C5E9B5D36}"/>
              </a:ext>
            </a:extLst>
          </p:cNvPr>
          <p:cNvSpPr/>
          <p:nvPr/>
        </p:nvSpPr>
        <p:spPr>
          <a:xfrm>
            <a:off x="5360670" y="1908811"/>
            <a:ext cx="525780" cy="445770"/>
          </a:xfrm>
          <a:prstGeom prst="rect">
            <a:avLst/>
          </a:prstGeom>
          <a:noFill/>
          <a:ln w="28575">
            <a:solidFill>
              <a:srgbClr val="00C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106C52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D9E0258-9DDE-DF42-9A64-85D09B424A30}"/>
              </a:ext>
            </a:extLst>
          </p:cNvPr>
          <p:cNvSpPr/>
          <p:nvPr/>
        </p:nvSpPr>
        <p:spPr>
          <a:xfrm>
            <a:off x="5360670" y="2360344"/>
            <a:ext cx="422910" cy="359996"/>
          </a:xfrm>
          <a:prstGeom prst="rect">
            <a:avLst/>
          </a:prstGeom>
          <a:noFill/>
          <a:ln w="28575">
            <a:solidFill>
              <a:srgbClr val="00C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106C52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9A081D2-E6BC-274D-96EA-6A2251ACD2B9}"/>
              </a:ext>
            </a:extLst>
          </p:cNvPr>
          <p:cNvSpPr/>
          <p:nvPr/>
        </p:nvSpPr>
        <p:spPr>
          <a:xfrm>
            <a:off x="10119360" y="2354581"/>
            <a:ext cx="525780" cy="411480"/>
          </a:xfrm>
          <a:prstGeom prst="rect">
            <a:avLst/>
          </a:prstGeom>
          <a:noFill/>
          <a:ln w="28575">
            <a:solidFill>
              <a:srgbClr val="00C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106C52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570B5F3-F92F-964B-9076-D331B3433FB4}"/>
              </a:ext>
            </a:extLst>
          </p:cNvPr>
          <p:cNvSpPr/>
          <p:nvPr/>
        </p:nvSpPr>
        <p:spPr>
          <a:xfrm>
            <a:off x="10184130" y="2757512"/>
            <a:ext cx="426720" cy="294298"/>
          </a:xfrm>
          <a:prstGeom prst="rect">
            <a:avLst/>
          </a:prstGeom>
          <a:noFill/>
          <a:ln w="28575">
            <a:solidFill>
              <a:srgbClr val="00C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106C52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1EA0152-BF4C-3A49-9ECE-27F03F0379E3}"/>
              </a:ext>
            </a:extLst>
          </p:cNvPr>
          <p:cNvSpPr/>
          <p:nvPr/>
        </p:nvSpPr>
        <p:spPr>
          <a:xfrm>
            <a:off x="8709660" y="3920489"/>
            <a:ext cx="255270" cy="232411"/>
          </a:xfrm>
          <a:prstGeom prst="rect">
            <a:avLst/>
          </a:prstGeom>
          <a:noFill/>
          <a:ln w="28575">
            <a:solidFill>
              <a:srgbClr val="00C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106C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16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en colour on the traffic light">
            <a:extLst>
              <a:ext uri="{FF2B5EF4-FFF2-40B4-BE49-F238E27FC236}">
                <a16:creationId xmlns:a16="http://schemas.microsoft.com/office/drawing/2014/main" id="{393CD782-92D5-4FF4-A033-22B1096922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390" b="23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1A8889-4FCE-4D13-8536-4E58D1874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12" y="1013984"/>
            <a:ext cx="6952388" cy="32606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The German Traffic Sign Datasets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2EF11-8EF2-4520-8CC6-98B1C9799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612" y="4848464"/>
            <a:ext cx="7714388" cy="7408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And the tools of our trade: Python and Google </a:t>
            </a:r>
            <a:r>
              <a:rPr lang="en-US" dirty="0" err="1"/>
              <a:t>Colab</a:t>
            </a:r>
            <a:endParaRPr lang="en-US" dirty="0"/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4C148788-E7E1-2340-B691-27F79F650441}"/>
              </a:ext>
            </a:extLst>
          </p:cNvPr>
          <p:cNvCxnSpPr/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66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868E7EA-3185-4FF5-AFD5-25CEE0583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datasets: detection and recognition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C47259-23CF-4A8D-B545-651300A15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Dashcam screenshots and similar photos</a:t>
            </a:r>
          </a:p>
        </p:txBody>
      </p:sp>
      <p:pic>
        <p:nvPicPr>
          <p:cNvPr id="12" name="Content Placeholder 11" descr="A road with trees on the side&#10;&#10;Description automatically generated with low confidence">
            <a:extLst>
              <a:ext uri="{FF2B5EF4-FFF2-40B4-BE49-F238E27FC236}">
                <a16:creationId xmlns:a16="http://schemas.microsoft.com/office/drawing/2014/main" id="{2FBF6187-B391-4B3A-9719-CD347872BE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0338" y="3249706"/>
            <a:ext cx="4495800" cy="264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240FEA0-D1A7-4B83-843C-6D610E3FE3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Cropped traffic signs taken from the detection dataset</a:t>
            </a:r>
          </a:p>
        </p:txBody>
      </p:sp>
      <p:pic>
        <p:nvPicPr>
          <p:cNvPr id="618" name="Content Placeholder 617">
            <a:extLst>
              <a:ext uri="{FF2B5EF4-FFF2-40B4-BE49-F238E27FC236}">
                <a16:creationId xmlns:a16="http://schemas.microsoft.com/office/drawing/2014/main" id="{5311325A-36BF-42A7-BE85-E7758D2CF1F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28" y="3346006"/>
            <a:ext cx="304800" cy="304800"/>
          </a:xfrm>
        </p:spPr>
      </p:pic>
      <p:pic>
        <p:nvPicPr>
          <p:cNvPr id="620" name="Picture 619">
            <a:extLst>
              <a:ext uri="{FF2B5EF4-FFF2-40B4-BE49-F238E27FC236}">
                <a16:creationId xmlns:a16="http://schemas.microsoft.com/office/drawing/2014/main" id="{8D6F110E-57E9-453C-AEF0-F2ADCAE5E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28" y="3346006"/>
            <a:ext cx="304800" cy="304800"/>
          </a:xfrm>
          <a:prstGeom prst="rect">
            <a:avLst/>
          </a:prstGeom>
        </p:spPr>
      </p:pic>
      <p:pic>
        <p:nvPicPr>
          <p:cNvPr id="622" name="Picture 621">
            <a:extLst>
              <a:ext uri="{FF2B5EF4-FFF2-40B4-BE49-F238E27FC236}">
                <a16:creationId xmlns:a16="http://schemas.microsoft.com/office/drawing/2014/main" id="{FC61D408-4B3B-4F6A-8546-85EBBC0974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828" y="3344512"/>
            <a:ext cx="304800" cy="304800"/>
          </a:xfrm>
          <a:prstGeom prst="rect">
            <a:avLst/>
          </a:prstGeom>
        </p:spPr>
      </p:pic>
      <p:pic>
        <p:nvPicPr>
          <p:cNvPr id="624" name="Picture 623">
            <a:extLst>
              <a:ext uri="{FF2B5EF4-FFF2-40B4-BE49-F238E27FC236}">
                <a16:creationId xmlns:a16="http://schemas.microsoft.com/office/drawing/2014/main" id="{C6A4E71B-0CF3-4A8A-B359-5CB64ECF3B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628" y="3343018"/>
            <a:ext cx="304800" cy="304800"/>
          </a:xfrm>
          <a:prstGeom prst="rect">
            <a:avLst/>
          </a:prstGeom>
        </p:spPr>
      </p:pic>
      <p:pic>
        <p:nvPicPr>
          <p:cNvPr id="626" name="Picture 625">
            <a:extLst>
              <a:ext uri="{FF2B5EF4-FFF2-40B4-BE49-F238E27FC236}">
                <a16:creationId xmlns:a16="http://schemas.microsoft.com/office/drawing/2014/main" id="{4910E025-08D6-47FD-AEB5-DA870D0069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428" y="3343018"/>
            <a:ext cx="304800" cy="304800"/>
          </a:xfrm>
          <a:prstGeom prst="rect">
            <a:avLst/>
          </a:prstGeom>
        </p:spPr>
      </p:pic>
      <p:pic>
        <p:nvPicPr>
          <p:cNvPr id="628" name="Picture 627">
            <a:extLst>
              <a:ext uri="{FF2B5EF4-FFF2-40B4-BE49-F238E27FC236}">
                <a16:creationId xmlns:a16="http://schemas.microsoft.com/office/drawing/2014/main" id="{1B07CDE5-6090-4849-8984-31C9944AAD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228" y="3338536"/>
            <a:ext cx="304800" cy="304800"/>
          </a:xfrm>
          <a:prstGeom prst="rect">
            <a:avLst/>
          </a:prstGeom>
        </p:spPr>
      </p:pic>
      <p:pic>
        <p:nvPicPr>
          <p:cNvPr id="630" name="Picture 629">
            <a:extLst>
              <a:ext uri="{FF2B5EF4-FFF2-40B4-BE49-F238E27FC236}">
                <a16:creationId xmlns:a16="http://schemas.microsoft.com/office/drawing/2014/main" id="{52FA77C0-A2BE-46A7-AE8E-3611C8E0C4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028" y="3346006"/>
            <a:ext cx="304800" cy="304800"/>
          </a:xfrm>
          <a:prstGeom prst="rect">
            <a:avLst/>
          </a:prstGeom>
        </p:spPr>
      </p:pic>
      <p:pic>
        <p:nvPicPr>
          <p:cNvPr id="632" name="Picture 631">
            <a:extLst>
              <a:ext uri="{FF2B5EF4-FFF2-40B4-BE49-F238E27FC236}">
                <a16:creationId xmlns:a16="http://schemas.microsoft.com/office/drawing/2014/main" id="{13D7E30C-3D86-4BFD-B860-42F345FC4E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828" y="3347003"/>
            <a:ext cx="304800" cy="304800"/>
          </a:xfrm>
          <a:prstGeom prst="rect">
            <a:avLst/>
          </a:prstGeom>
        </p:spPr>
      </p:pic>
      <p:pic>
        <p:nvPicPr>
          <p:cNvPr id="634" name="Picture 633">
            <a:extLst>
              <a:ext uri="{FF2B5EF4-FFF2-40B4-BE49-F238E27FC236}">
                <a16:creationId xmlns:a16="http://schemas.microsoft.com/office/drawing/2014/main" id="{4889FA79-24C3-4B39-BA7B-5E18ECCB97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628" y="3346006"/>
            <a:ext cx="304800" cy="304800"/>
          </a:xfrm>
          <a:prstGeom prst="rect">
            <a:avLst/>
          </a:prstGeom>
        </p:spPr>
      </p:pic>
      <p:pic>
        <p:nvPicPr>
          <p:cNvPr id="636" name="Picture 635">
            <a:extLst>
              <a:ext uri="{FF2B5EF4-FFF2-40B4-BE49-F238E27FC236}">
                <a16:creationId xmlns:a16="http://schemas.microsoft.com/office/drawing/2014/main" id="{BEA9EB3E-3390-4112-9568-469164C5BF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428" y="3347003"/>
            <a:ext cx="304800" cy="304800"/>
          </a:xfrm>
          <a:prstGeom prst="rect">
            <a:avLst/>
          </a:prstGeom>
        </p:spPr>
      </p:pic>
      <p:pic>
        <p:nvPicPr>
          <p:cNvPr id="638" name="Picture 637">
            <a:extLst>
              <a:ext uri="{FF2B5EF4-FFF2-40B4-BE49-F238E27FC236}">
                <a16:creationId xmlns:a16="http://schemas.microsoft.com/office/drawing/2014/main" id="{41E46A35-0499-431A-B839-FF6964A591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28" y="3346006"/>
            <a:ext cx="304800" cy="304800"/>
          </a:xfrm>
          <a:prstGeom prst="rect">
            <a:avLst/>
          </a:prstGeom>
        </p:spPr>
      </p:pic>
      <p:pic>
        <p:nvPicPr>
          <p:cNvPr id="640" name="Picture 639">
            <a:extLst>
              <a:ext uri="{FF2B5EF4-FFF2-40B4-BE49-F238E27FC236}">
                <a16:creationId xmlns:a16="http://schemas.microsoft.com/office/drawing/2014/main" id="{2955078C-8718-4697-909C-C66E344C78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499" y="3346006"/>
            <a:ext cx="304800" cy="304800"/>
          </a:xfrm>
          <a:prstGeom prst="rect">
            <a:avLst/>
          </a:prstGeom>
        </p:spPr>
      </p:pic>
      <p:pic>
        <p:nvPicPr>
          <p:cNvPr id="642" name="Picture 641">
            <a:extLst>
              <a:ext uri="{FF2B5EF4-FFF2-40B4-BE49-F238E27FC236}">
                <a16:creationId xmlns:a16="http://schemas.microsoft.com/office/drawing/2014/main" id="{7A06A0E1-3D1E-4EBE-8B6E-368F92338C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299" y="3347003"/>
            <a:ext cx="304800" cy="304800"/>
          </a:xfrm>
          <a:prstGeom prst="rect">
            <a:avLst/>
          </a:prstGeom>
        </p:spPr>
      </p:pic>
      <p:pic>
        <p:nvPicPr>
          <p:cNvPr id="644" name="Picture 643">
            <a:extLst>
              <a:ext uri="{FF2B5EF4-FFF2-40B4-BE49-F238E27FC236}">
                <a16:creationId xmlns:a16="http://schemas.microsoft.com/office/drawing/2014/main" id="{05C63121-D904-4C7E-A531-22574AA56E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570" y="3346006"/>
            <a:ext cx="304800" cy="304800"/>
          </a:xfrm>
          <a:prstGeom prst="rect">
            <a:avLst/>
          </a:prstGeom>
        </p:spPr>
      </p:pic>
      <p:pic>
        <p:nvPicPr>
          <p:cNvPr id="646" name="Picture 645">
            <a:extLst>
              <a:ext uri="{FF2B5EF4-FFF2-40B4-BE49-F238E27FC236}">
                <a16:creationId xmlns:a16="http://schemas.microsoft.com/office/drawing/2014/main" id="{D2F2F9C1-C09C-422F-94E3-3472579D31F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370" y="3346006"/>
            <a:ext cx="304800" cy="30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BAE6A0-ABE2-48BD-8E73-6A0A295E10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699" y="3643336"/>
            <a:ext cx="304800" cy="3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C19823-DB29-41CC-86B1-C2C1D3008B1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99" y="3650806"/>
            <a:ext cx="304800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E53C2B-5B40-43DD-8CF9-8C540D14263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63" y="3642839"/>
            <a:ext cx="304800" cy="30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77E235-A791-4940-B82C-AAFEB661708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834" y="3642342"/>
            <a:ext cx="304800" cy="30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A3CD60-1F4B-4E1E-98A7-39AC12E9ECC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780" y="3642342"/>
            <a:ext cx="304800" cy="304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BC19C34-28FC-4151-9836-809E8BAF70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231" y="3640598"/>
            <a:ext cx="304800" cy="304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57AEE6-3718-450E-8A41-6F397300C25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029" y="3643339"/>
            <a:ext cx="304800" cy="304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71233BB-AE38-43D7-82B3-C6B7F8F3B82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829" y="3640598"/>
            <a:ext cx="304800" cy="304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6B763C7-5FB4-45A8-B184-631EB72B316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834" y="3650806"/>
            <a:ext cx="304800" cy="304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3C826A-E24A-4D14-BF30-0A37974AD39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428" y="3650806"/>
            <a:ext cx="304800" cy="304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79A1B3-3ACE-4C0E-9724-0F6F7BAB0B7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344" y="3650806"/>
            <a:ext cx="304800" cy="304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9951A8-2B69-4C5A-BF0E-4A58E625748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499" y="3650806"/>
            <a:ext cx="304800" cy="304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9BEB712-DAC5-4560-8507-0FBF58F6EC8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034" y="3650806"/>
            <a:ext cx="304800" cy="304800"/>
          </a:xfrm>
          <a:prstGeom prst="rect">
            <a:avLst/>
          </a:prstGeom>
        </p:spPr>
      </p:pic>
      <p:pic>
        <p:nvPicPr>
          <p:cNvPr id="609" name="Picture 608">
            <a:extLst>
              <a:ext uri="{FF2B5EF4-FFF2-40B4-BE49-F238E27FC236}">
                <a16:creationId xmlns:a16="http://schemas.microsoft.com/office/drawing/2014/main" id="{01A15CDC-2179-48A9-8F34-ED077EC8576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570" y="3650806"/>
            <a:ext cx="304800" cy="304800"/>
          </a:xfrm>
          <a:prstGeom prst="rect">
            <a:avLst/>
          </a:prstGeom>
        </p:spPr>
      </p:pic>
      <p:pic>
        <p:nvPicPr>
          <p:cNvPr id="611" name="Picture 610">
            <a:extLst>
              <a:ext uri="{FF2B5EF4-FFF2-40B4-BE49-F238E27FC236}">
                <a16:creationId xmlns:a16="http://schemas.microsoft.com/office/drawing/2014/main" id="{33AF991A-FAD9-47BB-85A1-6E213C6DD6D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736" y="3650806"/>
            <a:ext cx="304800" cy="304800"/>
          </a:xfrm>
          <a:prstGeom prst="rect">
            <a:avLst/>
          </a:prstGeom>
        </p:spPr>
      </p:pic>
      <p:pic>
        <p:nvPicPr>
          <p:cNvPr id="613" name="Picture 612">
            <a:extLst>
              <a:ext uri="{FF2B5EF4-FFF2-40B4-BE49-F238E27FC236}">
                <a16:creationId xmlns:a16="http://schemas.microsoft.com/office/drawing/2014/main" id="{03E9438A-D0CF-47DE-A259-28A1CBA3E7C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64" y="3955606"/>
            <a:ext cx="304800" cy="304800"/>
          </a:xfrm>
          <a:prstGeom prst="rect">
            <a:avLst/>
          </a:prstGeom>
        </p:spPr>
      </p:pic>
      <p:pic>
        <p:nvPicPr>
          <p:cNvPr id="615" name="Picture 614">
            <a:extLst>
              <a:ext uri="{FF2B5EF4-FFF2-40B4-BE49-F238E27FC236}">
                <a16:creationId xmlns:a16="http://schemas.microsoft.com/office/drawing/2014/main" id="{0CFF598F-CB50-4D65-A61E-9EF6B23B4BD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688" y="3945239"/>
            <a:ext cx="304800" cy="304800"/>
          </a:xfrm>
          <a:prstGeom prst="rect">
            <a:avLst/>
          </a:prstGeom>
        </p:spPr>
      </p:pic>
      <p:pic>
        <p:nvPicPr>
          <p:cNvPr id="617" name="Picture 616">
            <a:extLst>
              <a:ext uri="{FF2B5EF4-FFF2-40B4-BE49-F238E27FC236}">
                <a16:creationId xmlns:a16="http://schemas.microsoft.com/office/drawing/2014/main" id="{E664C816-7959-4ADF-B640-D0C50B087B5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840" y="3947595"/>
            <a:ext cx="304800" cy="304800"/>
          </a:xfrm>
          <a:prstGeom prst="rect">
            <a:avLst/>
          </a:prstGeom>
        </p:spPr>
      </p:pic>
      <p:pic>
        <p:nvPicPr>
          <p:cNvPr id="621" name="Picture 620">
            <a:extLst>
              <a:ext uri="{FF2B5EF4-FFF2-40B4-BE49-F238E27FC236}">
                <a16:creationId xmlns:a16="http://schemas.microsoft.com/office/drawing/2014/main" id="{06F1369C-1515-426E-A398-BFAB2EF8829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702" y="3939106"/>
            <a:ext cx="304800" cy="304800"/>
          </a:xfrm>
          <a:prstGeom prst="rect">
            <a:avLst/>
          </a:prstGeom>
        </p:spPr>
      </p:pic>
      <p:pic>
        <p:nvPicPr>
          <p:cNvPr id="625" name="Picture 624">
            <a:extLst>
              <a:ext uri="{FF2B5EF4-FFF2-40B4-BE49-F238E27FC236}">
                <a16:creationId xmlns:a16="http://schemas.microsoft.com/office/drawing/2014/main" id="{35410BFA-0986-41A8-9D02-D7A3D340DC9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98" y="3945239"/>
            <a:ext cx="304800" cy="304800"/>
          </a:xfrm>
          <a:prstGeom prst="rect">
            <a:avLst/>
          </a:prstGeom>
        </p:spPr>
      </p:pic>
      <p:pic>
        <p:nvPicPr>
          <p:cNvPr id="629" name="Picture 628">
            <a:extLst>
              <a:ext uri="{FF2B5EF4-FFF2-40B4-BE49-F238E27FC236}">
                <a16:creationId xmlns:a16="http://schemas.microsoft.com/office/drawing/2014/main" id="{BBBC69D0-B3DE-4C4C-82AD-55B418D3210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675" y="3951372"/>
            <a:ext cx="304800" cy="304800"/>
          </a:xfrm>
          <a:prstGeom prst="rect">
            <a:avLst/>
          </a:prstGeom>
        </p:spPr>
      </p:pic>
      <p:pic>
        <p:nvPicPr>
          <p:cNvPr id="633" name="Picture 632">
            <a:extLst>
              <a:ext uri="{FF2B5EF4-FFF2-40B4-BE49-F238E27FC236}">
                <a16:creationId xmlns:a16="http://schemas.microsoft.com/office/drawing/2014/main" id="{1528B9FF-F94D-42F2-82F1-009180B03CD6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735" y="3947142"/>
            <a:ext cx="304800" cy="304800"/>
          </a:xfrm>
          <a:prstGeom prst="rect">
            <a:avLst/>
          </a:prstGeom>
        </p:spPr>
      </p:pic>
      <p:pic>
        <p:nvPicPr>
          <p:cNvPr id="637" name="Picture 636">
            <a:extLst>
              <a:ext uri="{FF2B5EF4-FFF2-40B4-BE49-F238E27FC236}">
                <a16:creationId xmlns:a16="http://schemas.microsoft.com/office/drawing/2014/main" id="{88420409-10DF-480D-ACEE-DBB8C17F570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861" y="3958347"/>
            <a:ext cx="304800" cy="304800"/>
          </a:xfrm>
          <a:prstGeom prst="rect">
            <a:avLst/>
          </a:prstGeom>
        </p:spPr>
      </p:pic>
      <p:pic>
        <p:nvPicPr>
          <p:cNvPr id="641" name="Picture 640">
            <a:extLst>
              <a:ext uri="{FF2B5EF4-FFF2-40B4-BE49-F238E27FC236}">
                <a16:creationId xmlns:a16="http://schemas.microsoft.com/office/drawing/2014/main" id="{52182370-9A48-4A55-A3F2-7670F2FE7C7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497" y="3958347"/>
            <a:ext cx="304800" cy="304800"/>
          </a:xfrm>
          <a:prstGeom prst="rect">
            <a:avLst/>
          </a:prstGeom>
        </p:spPr>
      </p:pic>
      <p:pic>
        <p:nvPicPr>
          <p:cNvPr id="645" name="Picture 644">
            <a:extLst>
              <a:ext uri="{FF2B5EF4-FFF2-40B4-BE49-F238E27FC236}">
                <a16:creationId xmlns:a16="http://schemas.microsoft.com/office/drawing/2014/main" id="{154D24A3-24CD-4971-BFAE-B38316DB923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662" y="3955606"/>
            <a:ext cx="304800" cy="304800"/>
          </a:xfrm>
          <a:prstGeom prst="rect">
            <a:avLst/>
          </a:prstGeom>
        </p:spPr>
      </p:pic>
      <p:pic>
        <p:nvPicPr>
          <p:cNvPr id="648" name="Picture 647">
            <a:extLst>
              <a:ext uri="{FF2B5EF4-FFF2-40B4-BE49-F238E27FC236}">
                <a16:creationId xmlns:a16="http://schemas.microsoft.com/office/drawing/2014/main" id="{6E356B54-A552-4F25-9BE2-2B5EC68A5EE9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448" y="3955606"/>
            <a:ext cx="304800" cy="304800"/>
          </a:xfrm>
          <a:prstGeom prst="rect">
            <a:avLst/>
          </a:prstGeom>
        </p:spPr>
      </p:pic>
      <p:pic>
        <p:nvPicPr>
          <p:cNvPr id="650" name="Picture 649">
            <a:extLst>
              <a:ext uri="{FF2B5EF4-FFF2-40B4-BE49-F238E27FC236}">
                <a16:creationId xmlns:a16="http://schemas.microsoft.com/office/drawing/2014/main" id="{6A6F2D45-604A-4DA8-8D19-2FBA09E4DD3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020" y="3955606"/>
            <a:ext cx="304800" cy="304800"/>
          </a:xfrm>
          <a:prstGeom prst="rect">
            <a:avLst/>
          </a:prstGeom>
        </p:spPr>
      </p:pic>
      <p:pic>
        <p:nvPicPr>
          <p:cNvPr id="652" name="Picture 651">
            <a:extLst>
              <a:ext uri="{FF2B5EF4-FFF2-40B4-BE49-F238E27FC236}">
                <a16:creationId xmlns:a16="http://schemas.microsoft.com/office/drawing/2014/main" id="{10C18EF3-7256-4429-8EF8-52B78AE26DB5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62" y="3955606"/>
            <a:ext cx="304800" cy="304800"/>
          </a:xfrm>
          <a:prstGeom prst="rect">
            <a:avLst/>
          </a:prstGeom>
        </p:spPr>
      </p:pic>
      <p:pic>
        <p:nvPicPr>
          <p:cNvPr id="654" name="Picture 653">
            <a:extLst>
              <a:ext uri="{FF2B5EF4-FFF2-40B4-BE49-F238E27FC236}">
                <a16:creationId xmlns:a16="http://schemas.microsoft.com/office/drawing/2014/main" id="{85479435-002A-4C5F-B13B-43D604ADC8D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058" y="3964570"/>
            <a:ext cx="304800" cy="304800"/>
          </a:xfrm>
          <a:prstGeom prst="rect">
            <a:avLst/>
          </a:prstGeom>
        </p:spPr>
      </p:pic>
      <p:pic>
        <p:nvPicPr>
          <p:cNvPr id="656" name="Picture 655">
            <a:extLst>
              <a:ext uri="{FF2B5EF4-FFF2-40B4-BE49-F238E27FC236}">
                <a16:creationId xmlns:a16="http://schemas.microsoft.com/office/drawing/2014/main" id="{CF163770-B64B-4A2F-B62D-78778FD5863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209" y="3954609"/>
            <a:ext cx="304800" cy="304800"/>
          </a:xfrm>
          <a:prstGeom prst="rect">
            <a:avLst/>
          </a:prstGeom>
        </p:spPr>
      </p:pic>
      <p:pic>
        <p:nvPicPr>
          <p:cNvPr id="658" name="Picture 657">
            <a:extLst>
              <a:ext uri="{FF2B5EF4-FFF2-40B4-BE49-F238E27FC236}">
                <a16:creationId xmlns:a16="http://schemas.microsoft.com/office/drawing/2014/main" id="{A146F6F5-808F-427A-BD22-4C06FCB7977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937" y="4267876"/>
            <a:ext cx="304800" cy="304800"/>
          </a:xfrm>
          <a:prstGeom prst="rect">
            <a:avLst/>
          </a:prstGeom>
        </p:spPr>
      </p:pic>
      <p:pic>
        <p:nvPicPr>
          <p:cNvPr id="660" name="Picture 659">
            <a:extLst>
              <a:ext uri="{FF2B5EF4-FFF2-40B4-BE49-F238E27FC236}">
                <a16:creationId xmlns:a16="http://schemas.microsoft.com/office/drawing/2014/main" id="{511C1941-1B46-4F34-A275-3C86E005B160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28" y="4275346"/>
            <a:ext cx="304800" cy="304800"/>
          </a:xfrm>
          <a:prstGeom prst="rect">
            <a:avLst/>
          </a:prstGeom>
        </p:spPr>
      </p:pic>
      <p:pic>
        <p:nvPicPr>
          <p:cNvPr id="662" name="Picture 661">
            <a:extLst>
              <a:ext uri="{FF2B5EF4-FFF2-40B4-BE49-F238E27FC236}">
                <a16:creationId xmlns:a16="http://schemas.microsoft.com/office/drawing/2014/main" id="{2E347635-7C65-40FC-834A-D2720EA1A2A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488" y="4269002"/>
            <a:ext cx="304800" cy="304800"/>
          </a:xfrm>
          <a:prstGeom prst="rect">
            <a:avLst/>
          </a:prstGeom>
        </p:spPr>
      </p:pic>
      <p:pic>
        <p:nvPicPr>
          <p:cNvPr id="664" name="Picture 663">
            <a:extLst>
              <a:ext uri="{FF2B5EF4-FFF2-40B4-BE49-F238E27FC236}">
                <a16:creationId xmlns:a16="http://schemas.microsoft.com/office/drawing/2014/main" id="{E818EA20-6A16-44B0-80D9-7E0F24907674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66" y="4267876"/>
            <a:ext cx="304800" cy="304800"/>
          </a:xfrm>
          <a:prstGeom prst="rect">
            <a:avLst/>
          </a:prstGeom>
        </p:spPr>
      </p:pic>
      <p:pic>
        <p:nvPicPr>
          <p:cNvPr id="666" name="Picture 665">
            <a:extLst>
              <a:ext uri="{FF2B5EF4-FFF2-40B4-BE49-F238E27FC236}">
                <a16:creationId xmlns:a16="http://schemas.microsoft.com/office/drawing/2014/main" id="{295EF54C-4E96-41BB-8A32-CDD302D70931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526" y="4275685"/>
            <a:ext cx="304800" cy="304800"/>
          </a:xfrm>
          <a:prstGeom prst="rect">
            <a:avLst/>
          </a:prstGeom>
        </p:spPr>
      </p:pic>
      <p:pic>
        <p:nvPicPr>
          <p:cNvPr id="668" name="Picture 667">
            <a:extLst>
              <a:ext uri="{FF2B5EF4-FFF2-40B4-BE49-F238E27FC236}">
                <a16:creationId xmlns:a16="http://schemas.microsoft.com/office/drawing/2014/main" id="{A79B2A1C-00D7-4016-B797-F052DD1C4131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497" y="4274282"/>
            <a:ext cx="304800" cy="304800"/>
          </a:xfrm>
          <a:prstGeom prst="rect">
            <a:avLst/>
          </a:prstGeom>
        </p:spPr>
      </p:pic>
      <p:pic>
        <p:nvPicPr>
          <p:cNvPr id="670" name="Picture 669">
            <a:extLst>
              <a:ext uri="{FF2B5EF4-FFF2-40B4-BE49-F238E27FC236}">
                <a16:creationId xmlns:a16="http://schemas.microsoft.com/office/drawing/2014/main" id="{7797B912-7C1F-4161-9BDC-B74BC03F9B1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134" y="4260747"/>
            <a:ext cx="304800" cy="304800"/>
          </a:xfrm>
          <a:prstGeom prst="rect">
            <a:avLst/>
          </a:prstGeom>
        </p:spPr>
      </p:pic>
      <p:pic>
        <p:nvPicPr>
          <p:cNvPr id="672" name="Picture 671">
            <a:extLst>
              <a:ext uri="{FF2B5EF4-FFF2-40B4-BE49-F238E27FC236}">
                <a16:creationId xmlns:a16="http://schemas.microsoft.com/office/drawing/2014/main" id="{4765D7B3-4036-4720-BB73-F42F95F46E39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95" y="4267200"/>
            <a:ext cx="304800" cy="304800"/>
          </a:xfrm>
          <a:prstGeom prst="rect">
            <a:avLst/>
          </a:prstGeom>
        </p:spPr>
      </p:pic>
      <p:pic>
        <p:nvPicPr>
          <p:cNvPr id="674" name="Picture 673">
            <a:extLst>
              <a:ext uri="{FF2B5EF4-FFF2-40B4-BE49-F238E27FC236}">
                <a16:creationId xmlns:a16="http://schemas.microsoft.com/office/drawing/2014/main" id="{89CD1696-3674-4549-85D3-10CEB211E8B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914" y="4273653"/>
            <a:ext cx="304800" cy="304800"/>
          </a:xfrm>
          <a:prstGeom prst="rect">
            <a:avLst/>
          </a:prstGeom>
        </p:spPr>
      </p:pic>
      <p:pic>
        <p:nvPicPr>
          <p:cNvPr id="676" name="Picture 675">
            <a:extLst>
              <a:ext uri="{FF2B5EF4-FFF2-40B4-BE49-F238E27FC236}">
                <a16:creationId xmlns:a16="http://schemas.microsoft.com/office/drawing/2014/main" id="{116C3F10-8740-4451-88F5-587D3929EAFE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545" y="4273653"/>
            <a:ext cx="304800" cy="304800"/>
          </a:xfrm>
          <a:prstGeom prst="rect">
            <a:avLst/>
          </a:prstGeom>
        </p:spPr>
      </p:pic>
      <p:pic>
        <p:nvPicPr>
          <p:cNvPr id="678" name="Picture 677">
            <a:extLst>
              <a:ext uri="{FF2B5EF4-FFF2-40B4-BE49-F238E27FC236}">
                <a16:creationId xmlns:a16="http://schemas.microsoft.com/office/drawing/2014/main" id="{28B69BDD-AF9C-403C-A287-F96E8CCC3805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187" y="4259409"/>
            <a:ext cx="304800" cy="304800"/>
          </a:xfrm>
          <a:prstGeom prst="rect">
            <a:avLst/>
          </a:prstGeom>
        </p:spPr>
      </p:pic>
      <p:pic>
        <p:nvPicPr>
          <p:cNvPr id="680" name="Picture 679">
            <a:extLst>
              <a:ext uri="{FF2B5EF4-FFF2-40B4-BE49-F238E27FC236}">
                <a16:creationId xmlns:a16="http://schemas.microsoft.com/office/drawing/2014/main" id="{3179B681-30F9-40DC-84AD-44F8CF059979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64" y="4273653"/>
            <a:ext cx="304800" cy="304800"/>
          </a:xfrm>
          <a:prstGeom prst="rect">
            <a:avLst/>
          </a:prstGeom>
        </p:spPr>
      </p:pic>
      <p:pic>
        <p:nvPicPr>
          <p:cNvPr id="682" name="Picture 681">
            <a:extLst>
              <a:ext uri="{FF2B5EF4-FFF2-40B4-BE49-F238E27FC236}">
                <a16:creationId xmlns:a16="http://schemas.microsoft.com/office/drawing/2014/main" id="{22C16ADF-7747-40F0-93CB-AFA0F2E646E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987" y="4267200"/>
            <a:ext cx="304800" cy="304800"/>
          </a:xfrm>
          <a:prstGeom prst="rect">
            <a:avLst/>
          </a:prstGeom>
        </p:spPr>
      </p:pic>
      <p:pic>
        <p:nvPicPr>
          <p:cNvPr id="684" name="Picture 683">
            <a:extLst>
              <a:ext uri="{FF2B5EF4-FFF2-40B4-BE49-F238E27FC236}">
                <a16:creationId xmlns:a16="http://schemas.microsoft.com/office/drawing/2014/main" id="{F68686E9-A447-434D-B7EA-CC14D52B31FA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401" y="4259409"/>
            <a:ext cx="304800" cy="304800"/>
          </a:xfrm>
          <a:prstGeom prst="rect">
            <a:avLst/>
          </a:prstGeom>
        </p:spPr>
      </p:pic>
      <p:pic>
        <p:nvPicPr>
          <p:cNvPr id="686" name="Picture 685">
            <a:extLst>
              <a:ext uri="{FF2B5EF4-FFF2-40B4-BE49-F238E27FC236}">
                <a16:creationId xmlns:a16="http://schemas.microsoft.com/office/drawing/2014/main" id="{D8828C9F-6645-4B78-8B5C-D2F4CD5C0833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736" y="4243906"/>
            <a:ext cx="304800" cy="304800"/>
          </a:xfrm>
          <a:prstGeom prst="rect">
            <a:avLst/>
          </a:prstGeom>
        </p:spPr>
      </p:pic>
      <p:pic>
        <p:nvPicPr>
          <p:cNvPr id="688" name="Picture 687">
            <a:extLst>
              <a:ext uri="{FF2B5EF4-FFF2-40B4-BE49-F238E27FC236}">
                <a16:creationId xmlns:a16="http://schemas.microsoft.com/office/drawing/2014/main" id="{99148180-1C91-46EA-B8DF-1B1C78B82D92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28" y="4580146"/>
            <a:ext cx="304800" cy="304800"/>
          </a:xfrm>
          <a:prstGeom prst="rect">
            <a:avLst/>
          </a:prstGeom>
        </p:spPr>
      </p:pic>
      <p:pic>
        <p:nvPicPr>
          <p:cNvPr id="690" name="Picture 689">
            <a:extLst>
              <a:ext uri="{FF2B5EF4-FFF2-40B4-BE49-F238E27FC236}">
                <a16:creationId xmlns:a16="http://schemas.microsoft.com/office/drawing/2014/main" id="{5BAC18A7-0111-45AD-9BA7-C84F07F01154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88" y="4580146"/>
            <a:ext cx="304800" cy="304800"/>
          </a:xfrm>
          <a:prstGeom prst="rect">
            <a:avLst/>
          </a:prstGeom>
        </p:spPr>
      </p:pic>
      <p:pic>
        <p:nvPicPr>
          <p:cNvPr id="692" name="Picture 691">
            <a:extLst>
              <a:ext uri="{FF2B5EF4-FFF2-40B4-BE49-F238E27FC236}">
                <a16:creationId xmlns:a16="http://schemas.microsoft.com/office/drawing/2014/main" id="{4AF9E5A3-EE9C-4611-B65C-FFAF9EDD9569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488" y="4571402"/>
            <a:ext cx="304800" cy="304800"/>
          </a:xfrm>
          <a:prstGeom prst="rect">
            <a:avLst/>
          </a:prstGeom>
        </p:spPr>
      </p:pic>
      <p:pic>
        <p:nvPicPr>
          <p:cNvPr id="694" name="Picture 693">
            <a:extLst>
              <a:ext uri="{FF2B5EF4-FFF2-40B4-BE49-F238E27FC236}">
                <a16:creationId xmlns:a16="http://schemas.microsoft.com/office/drawing/2014/main" id="{B321E0D7-1913-42A1-AFDD-99A6581E320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686" y="4578453"/>
            <a:ext cx="304800" cy="304800"/>
          </a:xfrm>
          <a:prstGeom prst="rect">
            <a:avLst/>
          </a:prstGeom>
        </p:spPr>
      </p:pic>
      <p:pic>
        <p:nvPicPr>
          <p:cNvPr id="696" name="Picture 695">
            <a:extLst>
              <a:ext uri="{FF2B5EF4-FFF2-40B4-BE49-F238E27FC236}">
                <a16:creationId xmlns:a16="http://schemas.microsoft.com/office/drawing/2014/main" id="{067930B4-B1BA-41E7-B4EC-03090A96C986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960" y="4583947"/>
            <a:ext cx="304800" cy="304800"/>
          </a:xfrm>
          <a:prstGeom prst="rect">
            <a:avLst/>
          </a:prstGeom>
        </p:spPr>
      </p:pic>
      <p:pic>
        <p:nvPicPr>
          <p:cNvPr id="698" name="Picture 697">
            <a:extLst>
              <a:ext uri="{FF2B5EF4-FFF2-40B4-BE49-F238E27FC236}">
                <a16:creationId xmlns:a16="http://schemas.microsoft.com/office/drawing/2014/main" id="{54F6E8D5-7356-437D-B331-766104F60623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307" y="4578453"/>
            <a:ext cx="304800" cy="304800"/>
          </a:xfrm>
          <a:prstGeom prst="rect">
            <a:avLst/>
          </a:prstGeom>
        </p:spPr>
      </p:pic>
      <p:pic>
        <p:nvPicPr>
          <p:cNvPr id="700" name="Picture 699">
            <a:extLst>
              <a:ext uri="{FF2B5EF4-FFF2-40B4-BE49-F238E27FC236}">
                <a16:creationId xmlns:a16="http://schemas.microsoft.com/office/drawing/2014/main" id="{AF66D2CC-B873-4889-8326-98E49089151A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815" y="4577050"/>
            <a:ext cx="304800" cy="304800"/>
          </a:xfrm>
          <a:prstGeom prst="rect">
            <a:avLst/>
          </a:prstGeom>
        </p:spPr>
      </p:pic>
      <p:pic>
        <p:nvPicPr>
          <p:cNvPr id="702" name="Picture 701">
            <a:extLst>
              <a:ext uri="{FF2B5EF4-FFF2-40B4-BE49-F238E27FC236}">
                <a16:creationId xmlns:a16="http://schemas.microsoft.com/office/drawing/2014/main" id="{E0CA0FA0-E168-48A6-84B9-0ECE7CFBDBE5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446" y="4583503"/>
            <a:ext cx="304800" cy="304800"/>
          </a:xfrm>
          <a:prstGeom prst="rect">
            <a:avLst/>
          </a:prstGeom>
        </p:spPr>
      </p:pic>
      <p:pic>
        <p:nvPicPr>
          <p:cNvPr id="704" name="Picture 703">
            <a:extLst>
              <a:ext uri="{FF2B5EF4-FFF2-40B4-BE49-F238E27FC236}">
                <a16:creationId xmlns:a16="http://schemas.microsoft.com/office/drawing/2014/main" id="{E1FFCCCF-60E4-4587-946F-150E321124DA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708" y="4573520"/>
            <a:ext cx="304800" cy="304800"/>
          </a:xfrm>
          <a:prstGeom prst="rect">
            <a:avLst/>
          </a:prstGeom>
        </p:spPr>
      </p:pic>
      <p:pic>
        <p:nvPicPr>
          <p:cNvPr id="706" name="Picture 705">
            <a:extLst>
              <a:ext uri="{FF2B5EF4-FFF2-40B4-BE49-F238E27FC236}">
                <a16:creationId xmlns:a16="http://schemas.microsoft.com/office/drawing/2014/main" id="{056120AD-2BF2-4597-865A-65885EFB56C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953" y="4578833"/>
            <a:ext cx="304800" cy="304800"/>
          </a:xfrm>
          <a:prstGeom prst="rect">
            <a:avLst/>
          </a:prstGeom>
        </p:spPr>
      </p:pic>
      <p:pic>
        <p:nvPicPr>
          <p:cNvPr id="708" name="Picture 707">
            <a:extLst>
              <a:ext uri="{FF2B5EF4-FFF2-40B4-BE49-F238E27FC236}">
                <a16:creationId xmlns:a16="http://schemas.microsoft.com/office/drawing/2014/main" id="{9A631A2C-2529-4492-8B49-47D6A4DA2CA4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345" y="4577836"/>
            <a:ext cx="304800" cy="304800"/>
          </a:xfrm>
          <a:prstGeom prst="rect">
            <a:avLst/>
          </a:prstGeom>
        </p:spPr>
      </p:pic>
      <p:pic>
        <p:nvPicPr>
          <p:cNvPr id="710" name="Picture 709">
            <a:extLst>
              <a:ext uri="{FF2B5EF4-FFF2-40B4-BE49-F238E27FC236}">
                <a16:creationId xmlns:a16="http://schemas.microsoft.com/office/drawing/2014/main" id="{1A8CF06B-C07E-4785-A1A0-0A4EE3B4ED78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529" y="4571402"/>
            <a:ext cx="304800" cy="304800"/>
          </a:xfrm>
          <a:prstGeom prst="rect">
            <a:avLst/>
          </a:prstGeom>
        </p:spPr>
      </p:pic>
      <p:pic>
        <p:nvPicPr>
          <p:cNvPr id="712" name="Picture 711">
            <a:extLst>
              <a:ext uri="{FF2B5EF4-FFF2-40B4-BE49-F238E27FC236}">
                <a16:creationId xmlns:a16="http://schemas.microsoft.com/office/drawing/2014/main" id="{F7876DD5-6B02-4A51-B7B8-33D3E78234A8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794" y="4571402"/>
            <a:ext cx="304800" cy="304800"/>
          </a:xfrm>
          <a:prstGeom prst="rect">
            <a:avLst/>
          </a:prstGeom>
        </p:spPr>
      </p:pic>
      <p:pic>
        <p:nvPicPr>
          <p:cNvPr id="714" name="Picture 713">
            <a:extLst>
              <a:ext uri="{FF2B5EF4-FFF2-40B4-BE49-F238E27FC236}">
                <a16:creationId xmlns:a16="http://schemas.microsoft.com/office/drawing/2014/main" id="{C777E531-FC46-4658-8C0B-676ECED49F77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069" y="4571402"/>
            <a:ext cx="304800" cy="304800"/>
          </a:xfrm>
          <a:prstGeom prst="rect">
            <a:avLst/>
          </a:prstGeom>
        </p:spPr>
      </p:pic>
      <p:pic>
        <p:nvPicPr>
          <p:cNvPr id="716" name="Picture 715">
            <a:extLst>
              <a:ext uri="{FF2B5EF4-FFF2-40B4-BE49-F238E27FC236}">
                <a16:creationId xmlns:a16="http://schemas.microsoft.com/office/drawing/2014/main" id="{AF4404AC-B0ED-4E7A-A150-BCDF35832484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518" y="4547709"/>
            <a:ext cx="304800" cy="304800"/>
          </a:xfrm>
          <a:prstGeom prst="rect">
            <a:avLst/>
          </a:prstGeom>
        </p:spPr>
      </p:pic>
      <p:pic>
        <p:nvPicPr>
          <p:cNvPr id="718" name="Picture 717">
            <a:extLst>
              <a:ext uri="{FF2B5EF4-FFF2-40B4-BE49-F238E27FC236}">
                <a16:creationId xmlns:a16="http://schemas.microsoft.com/office/drawing/2014/main" id="{C6A6D523-C501-43B3-871C-7D44F85DEE8B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209" y="4881850"/>
            <a:ext cx="304800" cy="304800"/>
          </a:xfrm>
          <a:prstGeom prst="rect">
            <a:avLst/>
          </a:prstGeom>
        </p:spPr>
      </p:pic>
      <p:pic>
        <p:nvPicPr>
          <p:cNvPr id="720" name="Picture 719">
            <a:extLst>
              <a:ext uri="{FF2B5EF4-FFF2-40B4-BE49-F238E27FC236}">
                <a16:creationId xmlns:a16="http://schemas.microsoft.com/office/drawing/2014/main" id="{2B62F1FB-DE65-4724-B2F3-2657E4AE05E4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408" y="4881850"/>
            <a:ext cx="304800" cy="304800"/>
          </a:xfrm>
          <a:prstGeom prst="rect">
            <a:avLst/>
          </a:prstGeom>
        </p:spPr>
      </p:pic>
      <p:pic>
        <p:nvPicPr>
          <p:cNvPr id="722" name="Picture 721">
            <a:extLst>
              <a:ext uri="{FF2B5EF4-FFF2-40B4-BE49-F238E27FC236}">
                <a16:creationId xmlns:a16="http://schemas.microsoft.com/office/drawing/2014/main" id="{0D5F711B-0881-4381-8E2B-655B2BD42D11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349" y="4877392"/>
            <a:ext cx="304800" cy="304800"/>
          </a:xfrm>
          <a:prstGeom prst="rect">
            <a:avLst/>
          </a:prstGeom>
        </p:spPr>
      </p:pic>
      <p:pic>
        <p:nvPicPr>
          <p:cNvPr id="724" name="Picture 723">
            <a:extLst>
              <a:ext uri="{FF2B5EF4-FFF2-40B4-BE49-F238E27FC236}">
                <a16:creationId xmlns:a16="http://schemas.microsoft.com/office/drawing/2014/main" id="{A4F2263C-5C03-4BF7-ADF8-DA69456750FF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128" y="4881850"/>
            <a:ext cx="304800" cy="304800"/>
          </a:xfrm>
          <a:prstGeom prst="rect">
            <a:avLst/>
          </a:prstGeom>
        </p:spPr>
      </p:pic>
      <p:pic>
        <p:nvPicPr>
          <p:cNvPr id="726" name="Picture 725">
            <a:extLst>
              <a:ext uri="{FF2B5EF4-FFF2-40B4-BE49-F238E27FC236}">
                <a16:creationId xmlns:a16="http://schemas.microsoft.com/office/drawing/2014/main" id="{7707C7AB-64CD-4923-9AEE-9FD64B40BE26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471" y="4879798"/>
            <a:ext cx="304800" cy="304800"/>
          </a:xfrm>
          <a:prstGeom prst="rect">
            <a:avLst/>
          </a:prstGeom>
        </p:spPr>
      </p:pic>
      <p:pic>
        <p:nvPicPr>
          <p:cNvPr id="728" name="Picture 727">
            <a:extLst>
              <a:ext uri="{FF2B5EF4-FFF2-40B4-BE49-F238E27FC236}">
                <a16:creationId xmlns:a16="http://schemas.microsoft.com/office/drawing/2014/main" id="{E28BFFB8-0180-4EFA-AF1D-0C98A6EB9041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675" y="4877392"/>
            <a:ext cx="304800" cy="304800"/>
          </a:xfrm>
          <a:prstGeom prst="rect">
            <a:avLst/>
          </a:prstGeom>
        </p:spPr>
      </p:pic>
      <p:pic>
        <p:nvPicPr>
          <p:cNvPr id="730" name="Picture 729">
            <a:extLst>
              <a:ext uri="{FF2B5EF4-FFF2-40B4-BE49-F238E27FC236}">
                <a16:creationId xmlns:a16="http://schemas.microsoft.com/office/drawing/2014/main" id="{0DFA302F-4FE1-4821-AA75-98A8FC770525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637" y="4879989"/>
            <a:ext cx="304800" cy="304800"/>
          </a:xfrm>
          <a:prstGeom prst="rect">
            <a:avLst/>
          </a:prstGeom>
        </p:spPr>
      </p:pic>
      <p:pic>
        <p:nvPicPr>
          <p:cNvPr id="732" name="Picture 731">
            <a:extLst>
              <a:ext uri="{FF2B5EF4-FFF2-40B4-BE49-F238E27FC236}">
                <a16:creationId xmlns:a16="http://schemas.microsoft.com/office/drawing/2014/main" id="{5C9CCBC8-383C-46E3-B19E-948E1C19C09F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828" y="4879798"/>
            <a:ext cx="304800" cy="304800"/>
          </a:xfrm>
          <a:prstGeom prst="rect">
            <a:avLst/>
          </a:prstGeom>
        </p:spPr>
      </p:pic>
      <p:pic>
        <p:nvPicPr>
          <p:cNvPr id="734" name="Picture 733">
            <a:extLst>
              <a:ext uri="{FF2B5EF4-FFF2-40B4-BE49-F238E27FC236}">
                <a16:creationId xmlns:a16="http://schemas.microsoft.com/office/drawing/2014/main" id="{B0E2EE2C-51D3-49C4-8D55-B83554C216BC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116" y="4877392"/>
            <a:ext cx="304800" cy="304800"/>
          </a:xfrm>
          <a:prstGeom prst="rect">
            <a:avLst/>
          </a:prstGeom>
        </p:spPr>
      </p:pic>
      <p:pic>
        <p:nvPicPr>
          <p:cNvPr id="736" name="Picture 735">
            <a:extLst>
              <a:ext uri="{FF2B5EF4-FFF2-40B4-BE49-F238E27FC236}">
                <a16:creationId xmlns:a16="http://schemas.microsoft.com/office/drawing/2014/main" id="{DF1CA0F7-5C3F-49E3-8FE4-7FAD005C7FF6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825" y="4871725"/>
            <a:ext cx="304800" cy="304800"/>
          </a:xfrm>
          <a:prstGeom prst="rect">
            <a:avLst/>
          </a:prstGeom>
        </p:spPr>
      </p:pic>
      <p:pic>
        <p:nvPicPr>
          <p:cNvPr id="738" name="Picture 737">
            <a:extLst>
              <a:ext uri="{FF2B5EF4-FFF2-40B4-BE49-F238E27FC236}">
                <a16:creationId xmlns:a16="http://schemas.microsoft.com/office/drawing/2014/main" id="{9527E769-3AA8-45DE-BC3F-9FEFEC0F8D8F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068" y="4882019"/>
            <a:ext cx="304800" cy="304800"/>
          </a:xfrm>
          <a:prstGeom prst="rect">
            <a:avLst/>
          </a:prstGeom>
        </p:spPr>
      </p:pic>
      <p:pic>
        <p:nvPicPr>
          <p:cNvPr id="740" name="Picture 739">
            <a:extLst>
              <a:ext uri="{FF2B5EF4-FFF2-40B4-BE49-F238E27FC236}">
                <a16:creationId xmlns:a16="http://schemas.microsoft.com/office/drawing/2014/main" id="{1C541964-D544-4268-812C-98F673066B7F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809" y="4879798"/>
            <a:ext cx="304800" cy="304800"/>
          </a:xfrm>
          <a:prstGeom prst="rect">
            <a:avLst/>
          </a:prstGeom>
        </p:spPr>
      </p:pic>
      <p:pic>
        <p:nvPicPr>
          <p:cNvPr id="742" name="Picture 741">
            <a:extLst>
              <a:ext uri="{FF2B5EF4-FFF2-40B4-BE49-F238E27FC236}">
                <a16:creationId xmlns:a16="http://schemas.microsoft.com/office/drawing/2014/main" id="{168D8B76-DD2E-40BD-995A-EE0FA94B37ED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301" y="4875604"/>
            <a:ext cx="304800" cy="304800"/>
          </a:xfrm>
          <a:prstGeom prst="rect">
            <a:avLst/>
          </a:prstGeom>
        </p:spPr>
      </p:pic>
      <p:pic>
        <p:nvPicPr>
          <p:cNvPr id="744" name="Picture 743">
            <a:extLst>
              <a:ext uri="{FF2B5EF4-FFF2-40B4-BE49-F238E27FC236}">
                <a16:creationId xmlns:a16="http://schemas.microsoft.com/office/drawing/2014/main" id="{99565C3E-822D-43EC-BA69-16421B971678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03" y="4875006"/>
            <a:ext cx="304800" cy="304800"/>
          </a:xfrm>
          <a:prstGeom prst="rect">
            <a:avLst/>
          </a:prstGeom>
        </p:spPr>
      </p:pic>
      <p:pic>
        <p:nvPicPr>
          <p:cNvPr id="746" name="Picture 745">
            <a:extLst>
              <a:ext uri="{FF2B5EF4-FFF2-40B4-BE49-F238E27FC236}">
                <a16:creationId xmlns:a16="http://schemas.microsoft.com/office/drawing/2014/main" id="{CC1555D0-ADE9-41B4-8DFD-2D91DEECA188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209" y="4881850"/>
            <a:ext cx="304800" cy="304800"/>
          </a:xfrm>
          <a:prstGeom prst="rect">
            <a:avLst/>
          </a:prstGeom>
        </p:spPr>
      </p:pic>
      <p:pic>
        <p:nvPicPr>
          <p:cNvPr id="748" name="Picture 747">
            <a:extLst>
              <a:ext uri="{FF2B5EF4-FFF2-40B4-BE49-F238E27FC236}">
                <a16:creationId xmlns:a16="http://schemas.microsoft.com/office/drawing/2014/main" id="{609AC4C2-5A6C-4EC3-BFF4-FEAD0E7D4FCC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016" y="5191108"/>
            <a:ext cx="304800" cy="304800"/>
          </a:xfrm>
          <a:prstGeom prst="rect">
            <a:avLst/>
          </a:prstGeom>
        </p:spPr>
      </p:pic>
      <p:pic>
        <p:nvPicPr>
          <p:cNvPr id="750" name="Picture 749">
            <a:extLst>
              <a:ext uri="{FF2B5EF4-FFF2-40B4-BE49-F238E27FC236}">
                <a16:creationId xmlns:a16="http://schemas.microsoft.com/office/drawing/2014/main" id="{04F8A57D-02AD-416C-8958-3A6E5C63C225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153" y="5191874"/>
            <a:ext cx="304800" cy="304800"/>
          </a:xfrm>
          <a:prstGeom prst="rect">
            <a:avLst/>
          </a:prstGeom>
        </p:spPr>
      </p:pic>
      <p:pic>
        <p:nvPicPr>
          <p:cNvPr id="752" name="Picture 751">
            <a:extLst>
              <a:ext uri="{FF2B5EF4-FFF2-40B4-BE49-F238E27FC236}">
                <a16:creationId xmlns:a16="http://schemas.microsoft.com/office/drawing/2014/main" id="{A37B3165-B96C-45D5-9340-8CBFE420C46E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488" y="5191108"/>
            <a:ext cx="304800" cy="304800"/>
          </a:xfrm>
          <a:prstGeom prst="rect">
            <a:avLst/>
          </a:prstGeom>
        </p:spPr>
      </p:pic>
      <p:pic>
        <p:nvPicPr>
          <p:cNvPr id="754" name="Picture 753">
            <a:extLst>
              <a:ext uri="{FF2B5EF4-FFF2-40B4-BE49-F238E27FC236}">
                <a16:creationId xmlns:a16="http://schemas.microsoft.com/office/drawing/2014/main" id="{7137618D-0323-4A9B-9F96-B07241435A7D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702" y="5191108"/>
            <a:ext cx="304800" cy="304800"/>
          </a:xfrm>
          <a:prstGeom prst="rect">
            <a:avLst/>
          </a:prstGeom>
        </p:spPr>
      </p:pic>
      <p:pic>
        <p:nvPicPr>
          <p:cNvPr id="756" name="Picture 755">
            <a:extLst>
              <a:ext uri="{FF2B5EF4-FFF2-40B4-BE49-F238E27FC236}">
                <a16:creationId xmlns:a16="http://schemas.microsoft.com/office/drawing/2014/main" id="{F0B888BA-7CB0-4932-8830-7315160445DF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507" y="5191108"/>
            <a:ext cx="304800" cy="304800"/>
          </a:xfrm>
          <a:prstGeom prst="rect">
            <a:avLst/>
          </a:prstGeom>
        </p:spPr>
      </p:pic>
      <p:pic>
        <p:nvPicPr>
          <p:cNvPr id="758" name="Picture 757">
            <a:extLst>
              <a:ext uri="{FF2B5EF4-FFF2-40B4-BE49-F238E27FC236}">
                <a16:creationId xmlns:a16="http://schemas.microsoft.com/office/drawing/2014/main" id="{C4D87065-3CDC-4399-9A80-B76FC90C52D7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313" y="5191108"/>
            <a:ext cx="304800" cy="304800"/>
          </a:xfrm>
          <a:prstGeom prst="rect">
            <a:avLst/>
          </a:prstGeom>
        </p:spPr>
      </p:pic>
      <p:pic>
        <p:nvPicPr>
          <p:cNvPr id="760" name="Picture 759">
            <a:extLst>
              <a:ext uri="{FF2B5EF4-FFF2-40B4-BE49-F238E27FC236}">
                <a16:creationId xmlns:a16="http://schemas.microsoft.com/office/drawing/2014/main" id="{8255B77F-BB29-4427-A757-128C2AC62FD9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314" y="5191108"/>
            <a:ext cx="304800" cy="304800"/>
          </a:xfrm>
          <a:prstGeom prst="rect">
            <a:avLst/>
          </a:prstGeom>
        </p:spPr>
      </p:pic>
      <p:pic>
        <p:nvPicPr>
          <p:cNvPr id="762" name="Picture 761">
            <a:extLst>
              <a:ext uri="{FF2B5EF4-FFF2-40B4-BE49-F238E27FC236}">
                <a16:creationId xmlns:a16="http://schemas.microsoft.com/office/drawing/2014/main" id="{CF9F2CBF-AC77-4BCC-B877-05D102CF5C97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61" y="5197427"/>
            <a:ext cx="304800" cy="304800"/>
          </a:xfrm>
          <a:prstGeom prst="rect">
            <a:avLst/>
          </a:prstGeom>
        </p:spPr>
      </p:pic>
      <p:pic>
        <p:nvPicPr>
          <p:cNvPr id="764" name="Picture 763">
            <a:extLst>
              <a:ext uri="{FF2B5EF4-FFF2-40B4-BE49-F238E27FC236}">
                <a16:creationId xmlns:a16="http://schemas.microsoft.com/office/drawing/2014/main" id="{78F71459-6190-4100-BB0B-DFD3C0C6FB3D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114" y="5191108"/>
            <a:ext cx="304800" cy="304800"/>
          </a:xfrm>
          <a:prstGeom prst="rect">
            <a:avLst/>
          </a:prstGeom>
        </p:spPr>
      </p:pic>
      <p:pic>
        <p:nvPicPr>
          <p:cNvPr id="766" name="Picture 765">
            <a:extLst>
              <a:ext uri="{FF2B5EF4-FFF2-40B4-BE49-F238E27FC236}">
                <a16:creationId xmlns:a16="http://schemas.microsoft.com/office/drawing/2014/main" id="{8A739EE2-5CD0-47A6-A328-EC5116597770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033" y="5191108"/>
            <a:ext cx="304800" cy="304800"/>
          </a:xfrm>
          <a:prstGeom prst="rect">
            <a:avLst/>
          </a:prstGeom>
        </p:spPr>
      </p:pic>
      <p:pic>
        <p:nvPicPr>
          <p:cNvPr id="768" name="Picture 767">
            <a:extLst>
              <a:ext uri="{FF2B5EF4-FFF2-40B4-BE49-F238E27FC236}">
                <a16:creationId xmlns:a16="http://schemas.microsoft.com/office/drawing/2014/main" id="{2A818EB1-BED5-484A-B452-C8DD9C6D689A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387" y="5195111"/>
            <a:ext cx="304800" cy="304800"/>
          </a:xfrm>
          <a:prstGeom prst="rect">
            <a:avLst/>
          </a:prstGeom>
        </p:spPr>
      </p:pic>
      <p:pic>
        <p:nvPicPr>
          <p:cNvPr id="770" name="Picture 769">
            <a:extLst>
              <a:ext uri="{FF2B5EF4-FFF2-40B4-BE49-F238E27FC236}">
                <a16:creationId xmlns:a16="http://schemas.microsoft.com/office/drawing/2014/main" id="{7DC66DF1-8C59-48C9-A568-84A00AF9CD25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306" y="5195111"/>
            <a:ext cx="304800" cy="304800"/>
          </a:xfrm>
          <a:prstGeom prst="rect">
            <a:avLst/>
          </a:prstGeom>
        </p:spPr>
      </p:pic>
      <p:pic>
        <p:nvPicPr>
          <p:cNvPr id="772" name="Picture 771">
            <a:extLst>
              <a:ext uri="{FF2B5EF4-FFF2-40B4-BE49-F238E27FC236}">
                <a16:creationId xmlns:a16="http://schemas.microsoft.com/office/drawing/2014/main" id="{705CB06B-CECA-4B6B-9A02-B81EAF70427D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225" y="5191108"/>
            <a:ext cx="304800" cy="304800"/>
          </a:xfrm>
          <a:prstGeom prst="rect">
            <a:avLst/>
          </a:prstGeom>
        </p:spPr>
      </p:pic>
      <p:pic>
        <p:nvPicPr>
          <p:cNvPr id="774" name="Picture 773">
            <a:extLst>
              <a:ext uri="{FF2B5EF4-FFF2-40B4-BE49-F238E27FC236}">
                <a16:creationId xmlns:a16="http://schemas.microsoft.com/office/drawing/2014/main" id="{F48E62C9-F6D8-4468-886A-EF9EDC22307D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962" y="5187671"/>
            <a:ext cx="304800" cy="304800"/>
          </a:xfrm>
          <a:prstGeom prst="rect">
            <a:avLst/>
          </a:prstGeom>
        </p:spPr>
      </p:pic>
      <p:pic>
        <p:nvPicPr>
          <p:cNvPr id="776" name="Picture 775">
            <a:extLst>
              <a:ext uri="{FF2B5EF4-FFF2-40B4-BE49-F238E27FC236}">
                <a16:creationId xmlns:a16="http://schemas.microsoft.com/office/drawing/2014/main" id="{9A92A760-426C-4E15-978D-83149657CE48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248" y="5195111"/>
            <a:ext cx="304800" cy="304800"/>
          </a:xfrm>
          <a:prstGeom prst="rect">
            <a:avLst/>
          </a:prstGeom>
        </p:spPr>
      </p:pic>
      <p:pic>
        <p:nvPicPr>
          <p:cNvPr id="778" name="Picture 777">
            <a:extLst>
              <a:ext uri="{FF2B5EF4-FFF2-40B4-BE49-F238E27FC236}">
                <a16:creationId xmlns:a16="http://schemas.microsoft.com/office/drawing/2014/main" id="{9736E48A-533B-407D-AA8C-49FB40DAB430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28" y="5497745"/>
            <a:ext cx="304800" cy="304800"/>
          </a:xfrm>
          <a:prstGeom prst="rect">
            <a:avLst/>
          </a:prstGeom>
        </p:spPr>
      </p:pic>
      <p:pic>
        <p:nvPicPr>
          <p:cNvPr id="780" name="Picture 779">
            <a:extLst>
              <a:ext uri="{FF2B5EF4-FFF2-40B4-BE49-F238E27FC236}">
                <a16:creationId xmlns:a16="http://schemas.microsoft.com/office/drawing/2014/main" id="{F7C8E55A-79E7-4DF8-8460-D45C1175247F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086" y="5497270"/>
            <a:ext cx="304800" cy="304800"/>
          </a:xfrm>
          <a:prstGeom prst="rect">
            <a:avLst/>
          </a:prstGeom>
        </p:spPr>
      </p:pic>
      <p:pic>
        <p:nvPicPr>
          <p:cNvPr id="782" name="Picture 781">
            <a:extLst>
              <a:ext uri="{FF2B5EF4-FFF2-40B4-BE49-F238E27FC236}">
                <a16:creationId xmlns:a16="http://schemas.microsoft.com/office/drawing/2014/main" id="{57DFFA73-9667-4E2B-B3A9-F900F1FB2A8A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501" y="5504745"/>
            <a:ext cx="304800" cy="304800"/>
          </a:xfrm>
          <a:prstGeom prst="rect">
            <a:avLst/>
          </a:prstGeom>
        </p:spPr>
      </p:pic>
      <p:pic>
        <p:nvPicPr>
          <p:cNvPr id="784" name="Picture 783">
            <a:extLst>
              <a:ext uri="{FF2B5EF4-FFF2-40B4-BE49-F238E27FC236}">
                <a16:creationId xmlns:a16="http://schemas.microsoft.com/office/drawing/2014/main" id="{F66CC683-4CE9-4C87-9D13-601105ED1CAF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00" y="5507101"/>
            <a:ext cx="304800" cy="304800"/>
          </a:xfrm>
          <a:prstGeom prst="rect">
            <a:avLst/>
          </a:prstGeom>
        </p:spPr>
      </p:pic>
      <p:pic>
        <p:nvPicPr>
          <p:cNvPr id="786" name="Picture 785">
            <a:extLst>
              <a:ext uri="{FF2B5EF4-FFF2-40B4-BE49-F238E27FC236}">
                <a16:creationId xmlns:a16="http://schemas.microsoft.com/office/drawing/2014/main" id="{A67B71AA-CEE7-4304-AD02-657F81BE1D7C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37" y="5502418"/>
            <a:ext cx="304800" cy="304800"/>
          </a:xfrm>
          <a:prstGeom prst="rect">
            <a:avLst/>
          </a:prstGeom>
        </p:spPr>
      </p:pic>
      <p:pic>
        <p:nvPicPr>
          <p:cNvPr id="788" name="Picture 787">
            <a:extLst>
              <a:ext uri="{FF2B5EF4-FFF2-40B4-BE49-F238E27FC236}">
                <a16:creationId xmlns:a16="http://schemas.microsoft.com/office/drawing/2014/main" id="{7F016F6D-AE04-4913-A448-85522EC561B6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544" y="5506066"/>
            <a:ext cx="304800" cy="304800"/>
          </a:xfrm>
          <a:prstGeom prst="rect">
            <a:avLst/>
          </a:prstGeom>
        </p:spPr>
      </p:pic>
      <p:pic>
        <p:nvPicPr>
          <p:cNvPr id="790" name="Picture 789">
            <a:extLst>
              <a:ext uri="{FF2B5EF4-FFF2-40B4-BE49-F238E27FC236}">
                <a16:creationId xmlns:a16="http://schemas.microsoft.com/office/drawing/2014/main" id="{D73F90C3-6372-43E9-91F2-7DCD599C4952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415" y="5508737"/>
            <a:ext cx="304800" cy="304800"/>
          </a:xfrm>
          <a:prstGeom prst="rect">
            <a:avLst/>
          </a:prstGeom>
        </p:spPr>
      </p:pic>
      <p:pic>
        <p:nvPicPr>
          <p:cNvPr id="792" name="Picture 791">
            <a:extLst>
              <a:ext uri="{FF2B5EF4-FFF2-40B4-BE49-F238E27FC236}">
                <a16:creationId xmlns:a16="http://schemas.microsoft.com/office/drawing/2014/main" id="{D693DE60-D8D3-45F1-8588-5BF4B1A8CCA6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690" y="5508335"/>
            <a:ext cx="304800" cy="304800"/>
          </a:xfrm>
          <a:prstGeom prst="rect">
            <a:avLst/>
          </a:prstGeom>
        </p:spPr>
      </p:pic>
      <p:pic>
        <p:nvPicPr>
          <p:cNvPr id="794" name="Picture 793">
            <a:extLst>
              <a:ext uri="{FF2B5EF4-FFF2-40B4-BE49-F238E27FC236}">
                <a16:creationId xmlns:a16="http://schemas.microsoft.com/office/drawing/2014/main" id="{FC6EFE30-83DF-47FA-A925-3AAADEE788EB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792" y="5507101"/>
            <a:ext cx="304800" cy="304800"/>
          </a:xfrm>
          <a:prstGeom prst="rect">
            <a:avLst/>
          </a:prstGeom>
        </p:spPr>
      </p:pic>
      <p:pic>
        <p:nvPicPr>
          <p:cNvPr id="796" name="Picture 795">
            <a:extLst>
              <a:ext uri="{FF2B5EF4-FFF2-40B4-BE49-F238E27FC236}">
                <a16:creationId xmlns:a16="http://schemas.microsoft.com/office/drawing/2014/main" id="{91CE7C80-4885-4125-8D91-7EF58F465452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216" y="5494662"/>
            <a:ext cx="304800" cy="304800"/>
          </a:xfrm>
          <a:prstGeom prst="rect">
            <a:avLst/>
          </a:prstGeom>
        </p:spPr>
      </p:pic>
      <p:pic>
        <p:nvPicPr>
          <p:cNvPr id="798" name="Picture 797">
            <a:extLst>
              <a:ext uri="{FF2B5EF4-FFF2-40B4-BE49-F238E27FC236}">
                <a16:creationId xmlns:a16="http://schemas.microsoft.com/office/drawing/2014/main" id="{B17C3CCF-01D3-402E-A738-F7B0FD181BEC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228" y="5491002"/>
            <a:ext cx="304800" cy="304800"/>
          </a:xfrm>
          <a:prstGeom prst="rect">
            <a:avLst/>
          </a:prstGeom>
        </p:spPr>
      </p:pic>
      <p:pic>
        <p:nvPicPr>
          <p:cNvPr id="800" name="Picture 799">
            <a:extLst>
              <a:ext uri="{FF2B5EF4-FFF2-40B4-BE49-F238E27FC236}">
                <a16:creationId xmlns:a16="http://schemas.microsoft.com/office/drawing/2014/main" id="{E5521F1D-2FB6-4813-A68D-3211BA61907A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640" y="5497745"/>
            <a:ext cx="304800" cy="304800"/>
          </a:xfrm>
          <a:prstGeom prst="rect">
            <a:avLst/>
          </a:prstGeom>
        </p:spPr>
      </p:pic>
      <p:pic>
        <p:nvPicPr>
          <p:cNvPr id="802" name="Picture 801">
            <a:extLst>
              <a:ext uri="{FF2B5EF4-FFF2-40B4-BE49-F238E27FC236}">
                <a16:creationId xmlns:a16="http://schemas.microsoft.com/office/drawing/2014/main" id="{FB292072-77CD-4633-BFDD-1A9E41CE8747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946" y="5504745"/>
            <a:ext cx="304800" cy="304800"/>
          </a:xfrm>
          <a:prstGeom prst="rect">
            <a:avLst/>
          </a:prstGeom>
        </p:spPr>
      </p:pic>
      <p:pic>
        <p:nvPicPr>
          <p:cNvPr id="804" name="Picture 803">
            <a:extLst>
              <a:ext uri="{FF2B5EF4-FFF2-40B4-BE49-F238E27FC236}">
                <a16:creationId xmlns:a16="http://schemas.microsoft.com/office/drawing/2014/main" id="{871D4485-D2C4-4DB3-A7B1-84833FF08146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169" y="5502418"/>
            <a:ext cx="304800" cy="304800"/>
          </a:xfrm>
          <a:prstGeom prst="rect">
            <a:avLst/>
          </a:prstGeom>
        </p:spPr>
      </p:pic>
      <p:pic>
        <p:nvPicPr>
          <p:cNvPr id="806" name="Picture 805">
            <a:extLst>
              <a:ext uri="{FF2B5EF4-FFF2-40B4-BE49-F238E27FC236}">
                <a16:creationId xmlns:a16="http://schemas.microsoft.com/office/drawing/2014/main" id="{D54E8D54-98C7-47E1-ABAB-01FDF2AF8106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429" y="551113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1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een colour on the traffic light">
            <a:extLst>
              <a:ext uri="{FF2B5EF4-FFF2-40B4-BE49-F238E27FC236}">
                <a16:creationId xmlns:a16="http://schemas.microsoft.com/office/drawing/2014/main" id="{7E800AD4-F113-44C3-8394-FE5E72F34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390" b="23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898A78-9688-4291-8108-589C2C571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Datasets: what do we have here?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5E45AC5-2F20-497A-A8E6-7670B9BA9A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529D3BA-8B0E-4BD0-B343-339A9C25E8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900 images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600 training samples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300 testing samples</a:t>
            </a:r>
          </a:p>
          <a:p>
            <a:r>
              <a:rPr lang="en-US" dirty="0"/>
              <a:t>A wide range of lighting conditions</a:t>
            </a:r>
          </a:p>
          <a:p>
            <a:r>
              <a:rPr lang="en-US" dirty="0"/>
              <a:t>Occluded, blurry, unfocused, far and close signs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A2498F-6FC0-4E16-B4F7-E930D1EDC3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Recognition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DF32E61-9A43-480F-8560-203131FB886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43 represented classes (not evenly distributed)</a:t>
            </a:r>
          </a:p>
          <a:p>
            <a:r>
              <a:rPr lang="en-US" dirty="0"/>
              <a:t>Over 50 000 samples available after data augmentation</a:t>
            </a:r>
          </a:p>
          <a:p>
            <a:r>
              <a:rPr lang="en-US" dirty="0"/>
              <a:t>Signs are occluded, blurry, low quality, both dark and bright and not always well cropped</a:t>
            </a:r>
          </a:p>
        </p:txBody>
      </p:sp>
    </p:spTree>
    <p:extLst>
      <p:ext uri="{BB962C8B-B14F-4D97-AF65-F5344CB8AC3E}">
        <p14:creationId xmlns:p14="http://schemas.microsoft.com/office/powerpoint/2010/main" val="3071378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en colour on the traffic light">
            <a:extLst>
              <a:ext uri="{FF2B5EF4-FFF2-40B4-BE49-F238E27FC236}">
                <a16:creationId xmlns:a16="http://schemas.microsoft.com/office/drawing/2014/main" id="{393CD782-92D5-4FF4-A033-22B1096922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390" b="23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1A8889-4FCE-4D13-8536-4E58D1874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612" y="1013984"/>
            <a:ext cx="6952388" cy="32606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Reference Paper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2EF11-8EF2-4520-8CC6-98B1C9799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612" y="4848464"/>
            <a:ext cx="7714388" cy="9955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Signs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and </a:t>
            </a:r>
            <a:r>
              <a:rPr lang="it-IT" dirty="0" err="1"/>
              <a:t>Classification</a:t>
            </a:r>
            <a:r>
              <a:rPr lang="it-IT" dirty="0"/>
              <a:t> for </a:t>
            </a:r>
            <a:r>
              <a:rPr lang="it-IT" dirty="0" err="1"/>
              <a:t>European</a:t>
            </a:r>
            <a:r>
              <a:rPr lang="it-IT" dirty="0"/>
              <a:t> Urban </a:t>
            </a:r>
            <a:r>
              <a:rPr lang="it-IT" dirty="0" err="1"/>
              <a:t>Environments</a:t>
            </a:r>
            <a:r>
              <a:rPr lang="it-IT" dirty="0"/>
              <a:t> </a:t>
            </a:r>
            <a:r>
              <a:rPr lang="it-IT" dirty="0" err="1"/>
              <a:t>Citlalli</a:t>
            </a:r>
            <a:r>
              <a:rPr lang="it-IT" dirty="0"/>
              <a:t> </a:t>
            </a:r>
            <a:r>
              <a:rPr lang="it-IT" dirty="0" err="1"/>
              <a:t>Gámez</a:t>
            </a:r>
            <a:r>
              <a:rPr lang="it-IT" dirty="0"/>
              <a:t> </a:t>
            </a:r>
            <a:r>
              <a:rPr lang="it-IT" dirty="0" err="1"/>
              <a:t>Serna</a:t>
            </a:r>
            <a:r>
              <a:rPr lang="it-IT" dirty="0"/>
              <a:t> and </a:t>
            </a:r>
            <a:r>
              <a:rPr lang="it-IT" dirty="0" err="1"/>
              <a:t>Yassine</a:t>
            </a:r>
            <a:r>
              <a:rPr lang="it-IT" dirty="0"/>
              <a:t> </a:t>
            </a:r>
            <a:r>
              <a:rPr lang="it-IT" dirty="0" err="1"/>
              <a:t>Ruichek</a:t>
            </a:r>
            <a:endParaRPr lang="en-US" dirty="0"/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4C148788-E7E1-2340-B691-27F79F650441}"/>
              </a:ext>
            </a:extLst>
          </p:cNvPr>
          <p:cNvCxnSpPr/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043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BFDE77F2-18D0-49FF-860C-62E2AC424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Oval 14">
            <a:extLst>
              <a:ext uri="{FF2B5EF4-FFF2-40B4-BE49-F238E27FC236}">
                <a16:creationId xmlns:a16="http://schemas.microsoft.com/office/drawing/2014/main" id="{5CA22715-D05D-465E-A9CB-5AD7BC6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F6A88-DD41-4A18-8FC4-86432BCA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80" y="2288987"/>
            <a:ext cx="4009639" cy="22830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rgbClr val="0A906E"/>
                </a:solidFill>
              </a:rPr>
              <a:t>What did the best do?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62BC4-D75D-41AC-ACDF-4C3DBFBAC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8680" y="762000"/>
            <a:ext cx="3897332" cy="304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800" dirty="0"/>
              <a:t>Detection was carried out through the convolutional network you see below, that uses </a:t>
            </a:r>
            <a:r>
              <a:rPr lang="en-US" sz="1800" b="1" dirty="0">
                <a:solidFill>
                  <a:srgbClr val="0A906E"/>
                </a:solidFill>
              </a:rPr>
              <a:t>ResNet-101</a:t>
            </a:r>
            <a:r>
              <a:rPr lang="en-US" sz="1800" dirty="0">
                <a:solidFill>
                  <a:srgbClr val="0A906E"/>
                </a:solidFill>
              </a:rPr>
              <a:t>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rgbClr val="0A906E"/>
                </a:solidFill>
              </a:rPr>
              <a:t>Feature Pyramids</a:t>
            </a:r>
            <a:r>
              <a:rPr lang="en-US" sz="1800" dirty="0"/>
              <a:t>, and the results were impressive, averaging above 97% precision! </a:t>
            </a:r>
          </a:p>
        </p:txBody>
      </p:sp>
      <p:pic>
        <p:nvPicPr>
          <p:cNvPr id="6" name="Picture Placeholder 5" descr="Diagram&#10;&#10;Description automatically generated">
            <a:extLst>
              <a:ext uri="{FF2B5EF4-FFF2-40B4-BE49-F238E27FC236}">
                <a16:creationId xmlns:a16="http://schemas.microsoft.com/office/drawing/2014/main" id="{05D36EF6-7BAB-4515-A974-3AFEF024DB5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22" b="-6122"/>
          <a:stretch/>
        </p:blipFill>
        <p:spPr>
          <a:xfrm>
            <a:off x="6562487" y="3920491"/>
            <a:ext cx="5313739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95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BFDE77F2-18D0-49FF-860C-62E2AC424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Oval 14">
            <a:extLst>
              <a:ext uri="{FF2B5EF4-FFF2-40B4-BE49-F238E27FC236}">
                <a16:creationId xmlns:a16="http://schemas.microsoft.com/office/drawing/2014/main" id="{5CA22715-D05D-465E-A9CB-5AD7BC6C9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4197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F6A88-DD41-4A18-8FC4-86432BCA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80" y="2288987"/>
            <a:ext cx="4009639" cy="22830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rgbClr val="0A906E"/>
                </a:solidFill>
              </a:rPr>
              <a:t>What did the best do?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62BC4-D75D-41AC-ACDF-4C3DBFBAC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8680" y="762000"/>
            <a:ext cx="3897332" cy="3048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800" dirty="0"/>
              <a:t>Recognition, on the other hand, was carried out through a personalized convolutional network that does both categorization and classification for the giving signs (see below). And the results were even more impressive, averaging </a:t>
            </a:r>
            <a:r>
              <a:rPr lang="en-US" sz="1800" b="1" dirty="0">
                <a:solidFill>
                  <a:srgbClr val="0A906E"/>
                </a:solidFill>
              </a:rPr>
              <a:t>99.61% </a:t>
            </a:r>
            <a:r>
              <a:rPr lang="en-US" sz="1800" dirty="0"/>
              <a:t>precision!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5D36EF6-7BAB-4515-A974-3AFEF024DB5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" r="1697"/>
          <a:stretch/>
        </p:blipFill>
        <p:spPr>
          <a:xfrm>
            <a:off x="6600598" y="4080511"/>
            <a:ext cx="5254146" cy="201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3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ortalVTI">
  <a:themeElements>
    <a:clrScheme name="AnalogousFromDarkSeedLeftStep">
      <a:dk1>
        <a:srgbClr val="000000"/>
      </a:dk1>
      <a:lt1>
        <a:srgbClr val="FFFFFF"/>
      </a:lt1>
      <a:dk2>
        <a:srgbClr val="1B302B"/>
      </a:dk2>
      <a:lt2>
        <a:srgbClr val="F2F3F0"/>
      </a:lt2>
      <a:accent1>
        <a:srgbClr val="7A29E7"/>
      </a:accent1>
      <a:accent2>
        <a:srgbClr val="4240DC"/>
      </a:accent2>
      <a:accent3>
        <a:srgbClr val="2976E7"/>
      </a:accent3>
      <a:accent4>
        <a:srgbClr val="17B4D5"/>
      </a:accent4>
      <a:accent5>
        <a:srgbClr val="23C29C"/>
      </a:accent5>
      <a:accent6>
        <a:srgbClr val="16C752"/>
      </a:accent6>
      <a:hlink>
        <a:srgbClr val="339B93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868</Words>
  <Application>Microsoft Macintosh PowerPoint</Application>
  <PresentationFormat>Widescreen</PresentationFormat>
  <Paragraphs>76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2" baseType="lpstr">
      <vt:lpstr>Arial</vt:lpstr>
      <vt:lpstr>Trade Gothic Next Cond</vt:lpstr>
      <vt:lpstr>Trade Gothic Next Light</vt:lpstr>
      <vt:lpstr>PortalVTI</vt:lpstr>
      <vt:lpstr>Road sign detection and recognition using deep methods</vt:lpstr>
      <vt:lpstr>Why detect and recognize road signs?</vt:lpstr>
      <vt:lpstr>Road signs are everywhere!</vt:lpstr>
      <vt:lpstr>The German Traffic Sign Datasets</vt:lpstr>
      <vt:lpstr>2 datasets: detection and recognition</vt:lpstr>
      <vt:lpstr>2 Datasets: what do we have here?</vt:lpstr>
      <vt:lpstr>Reference Paper</vt:lpstr>
      <vt:lpstr>What did the best do?</vt:lpstr>
      <vt:lpstr>What did the best do?</vt:lpstr>
      <vt:lpstr>How did we do: Detection?</vt:lpstr>
      <vt:lpstr>How did we do: detection?</vt:lpstr>
      <vt:lpstr>How did we do: Recognition?</vt:lpstr>
      <vt:lpstr>Recognition: some training data-loss</vt:lpstr>
      <vt:lpstr>Recognition: some training data-accuracy</vt:lpstr>
      <vt:lpstr>Recognition: some training data</vt:lpstr>
      <vt:lpstr>How did we do: something extra?</vt:lpstr>
      <vt:lpstr>Gui look 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sign detection and recognition using deep methods</dc:title>
  <dc:creator>Gabriel-Radu Taranciuc</dc:creator>
  <cp:lastModifiedBy>Pia Cavasinni Di Benedetto</cp:lastModifiedBy>
  <cp:revision>31</cp:revision>
  <dcterms:created xsi:type="dcterms:W3CDTF">2021-05-27T12:42:46Z</dcterms:created>
  <dcterms:modified xsi:type="dcterms:W3CDTF">2021-05-31T16:22:32Z</dcterms:modified>
</cp:coreProperties>
</file>